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5"/>
  </p:notesMasterIdLst>
  <p:handoutMasterIdLst>
    <p:handoutMasterId r:id="rId16"/>
  </p:handoutMasterIdLst>
  <p:sldIdLst>
    <p:sldId id="307" r:id="rId2"/>
    <p:sldId id="308" r:id="rId3"/>
    <p:sldId id="309" r:id="rId4"/>
    <p:sldId id="310" r:id="rId5"/>
    <p:sldId id="311" r:id="rId6"/>
    <p:sldId id="312" r:id="rId7"/>
    <p:sldId id="278" r:id="rId8"/>
    <p:sldId id="314" r:id="rId9"/>
    <p:sldId id="315" r:id="rId10"/>
    <p:sldId id="316" r:id="rId11"/>
    <p:sldId id="962" r:id="rId12"/>
    <p:sldId id="305" r:id="rId13"/>
    <p:sldId id="306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8080"/>
    <a:srgbClr val="5F5F5F"/>
    <a:srgbClr val="3399FF"/>
    <a:srgbClr val="000066"/>
    <a:srgbClr val="0033CC"/>
    <a:srgbClr val="00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86" autoAdjust="0"/>
  </p:normalViewPr>
  <p:slideViewPr>
    <p:cSldViewPr>
      <p:cViewPr varScale="1">
        <p:scale>
          <a:sx n="128" d="100"/>
          <a:sy n="128" d="100"/>
        </p:scale>
        <p:origin x="15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AFA2C28F-83DF-4A94-BB46-10267AEE2F7E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8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BF77CC44-A053-40D7-931F-166C5A61B4B5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6428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96B07B4-95F0-4E44-B568-D52605D6A0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Morgan Kaufmann Publishers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14F7EC-BEF0-8B44-B87A-3A472BA1E7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E01AC42-4EF9-E24F-B91D-0F8DE2D73044}" type="datetime3">
              <a:rPr lang="en-AU" altLang="en-US"/>
              <a:pPr/>
              <a:t>9 September, 2019</a:t>
            </a:fld>
            <a:endParaRPr lang="en-A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466111-44BF-2D41-A187-752126CF04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 altLang="en-US"/>
              <a:t>Chapter 4 — The Processor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9CCD798-395B-F247-AA7A-5E4CE374B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8940E-7A94-6C4F-8F0B-E015F0411BC8}" type="slidenum">
              <a:rPr lang="en-AU" altLang="en-US"/>
              <a:pPr/>
              <a:t>10</a:t>
            </a:fld>
            <a:endParaRPr lang="en-AU" altLang="en-US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FE48A6E5-9174-D046-8945-C37C61BC8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83643266-BF87-0C4E-9479-0BBE0FB5C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08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Copyright © 2019, Elsevier Inc. All rights reserved.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8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4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20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intel/frequency_behavior" TargetMode="External"/><Relationship Id="rId2" Type="http://schemas.openxmlformats.org/officeDocument/2006/relationships/hyperlink" Target="https://en.wikichip.org/w/index.php?title=P-State&amp;action=edit&amp;redlink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intel/frequency_behavior" TargetMode="External"/><Relationship Id="rId2" Type="http://schemas.openxmlformats.org/officeDocument/2006/relationships/hyperlink" Target="https://en.wikichip.org/w/index.php?title=P-State&amp;action=edit&amp;redlink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1BC0-42A4-7F40-AA15-836AD8D9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crystal -- insulator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887D47-EA2B-FC48-9D21-F71C95609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0" y="1124744"/>
            <a:ext cx="8066952" cy="4659678"/>
          </a:xfrm>
        </p:spPr>
      </p:pic>
    </p:spTree>
    <p:extLst>
      <p:ext uri="{BB962C8B-B14F-4D97-AF65-F5344CB8AC3E}">
        <p14:creationId xmlns:p14="http://schemas.microsoft.com/office/powerpoint/2010/main" val="428594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CFE998C-BCAB-954B-8DDE-10A536FC8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E18846-D323-3B4F-900B-9F828291A52C}" type="datetimeFigureOut">
              <a:rPr lang="en-US" smtClean="0"/>
              <a:pPr/>
              <a:t>9/9/19</a:t>
            </a:fld>
            <a:endParaRPr lang="en-AU" altLang="en-US"/>
          </a:p>
        </p:txBody>
      </p:sp>
      <p:pic>
        <p:nvPicPr>
          <p:cNvPr id="323592" name="Picture 8" descr="f04-25-P374493">
            <a:extLst>
              <a:ext uri="{FF2B5EF4-FFF2-40B4-BE49-F238E27FC236}">
                <a16:creationId xmlns:a16="http://schemas.microsoft.com/office/drawing/2014/main" id="{6F0A861A-180E-7E42-A44A-DEFBF850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104629" cy="40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86" name="Rectangle 2">
            <a:extLst>
              <a:ext uri="{FF2B5EF4-FFF2-40B4-BE49-F238E27FC236}">
                <a16:creationId xmlns:a16="http://schemas.microsoft.com/office/drawing/2014/main" id="{DE58B77B-870F-4540-A9C0-6E303E0FB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Pipelining Analogy</a:t>
            </a:r>
            <a:endParaRPr lang="en-AU" altLang="en-US" dirty="0"/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62FA9A7C-A528-A145-B2BD-9EADCB801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4656" y="931465"/>
            <a:ext cx="8031800" cy="921544"/>
          </a:xfrm>
        </p:spPr>
        <p:txBody>
          <a:bodyPr/>
          <a:lstStyle/>
          <a:p>
            <a:r>
              <a:rPr lang="en-US" altLang="en-US" dirty="0"/>
              <a:t>Pipelined laundry: overlapping execution</a:t>
            </a:r>
          </a:p>
          <a:p>
            <a:pPr lvl="1"/>
            <a:r>
              <a:rPr lang="en-US" altLang="en-US" dirty="0"/>
              <a:t>Parallelism improves performance</a:t>
            </a:r>
          </a:p>
        </p:txBody>
      </p:sp>
    </p:spTree>
    <p:extLst>
      <p:ext uri="{BB962C8B-B14F-4D97-AF65-F5344CB8AC3E}">
        <p14:creationId xmlns:p14="http://schemas.microsoft.com/office/powerpoint/2010/main" val="296042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B411F58-EF68-C44B-95F7-3AE583198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E18846-D323-3B4F-900B-9F828291A52C}" type="datetimeFigureOut">
              <a:rPr lang="en-US" smtClean="0"/>
              <a:pPr/>
              <a:t>9/9/19</a:t>
            </a:fld>
            <a:endParaRPr lang="en-GB" alt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8B53E6B-ADFD-D343-8E3A-CEECDC4E97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/>
          </a:p>
        </p:txBody>
      </p:sp>
      <p:sp>
        <p:nvSpPr>
          <p:cNvPr id="1315842" name="Rectangle 2">
            <a:extLst>
              <a:ext uri="{FF2B5EF4-FFF2-40B4-BE49-F238E27FC236}">
                <a16:creationId xmlns:a16="http://schemas.microsoft.com/office/drawing/2014/main" id="{BC7C4A4D-DFD4-6F4F-8F33-B80300B00CF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43050" y="1657350"/>
            <a:ext cx="60579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</p:txBody>
      </p:sp>
      <p:sp>
        <p:nvSpPr>
          <p:cNvPr id="1315843" name="Rectangle 3">
            <a:extLst>
              <a:ext uri="{FF2B5EF4-FFF2-40B4-BE49-F238E27FC236}">
                <a16:creationId xmlns:a16="http://schemas.microsoft.com/office/drawing/2014/main" id="{2FC0BB16-6533-D04F-8D51-B28C913AB36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143000" y="1116568"/>
            <a:ext cx="6858000" cy="369332"/>
          </a:xfrm>
        </p:spPr>
        <p:txBody>
          <a:bodyPr/>
          <a:lstStyle/>
          <a:p>
            <a:r>
              <a:rPr lang="en-US" altLang="en-US" sz="1800"/>
              <a:t>Single-Cycle vs. Pipelined Performance</a:t>
            </a:r>
          </a:p>
        </p:txBody>
      </p:sp>
      <p:sp>
        <p:nvSpPr>
          <p:cNvPr id="1315844" name="Rectangle 4">
            <a:extLst>
              <a:ext uri="{FF2B5EF4-FFF2-40B4-BE49-F238E27FC236}">
                <a16:creationId xmlns:a16="http://schemas.microsoft.com/office/drawing/2014/main" id="{B5EE9F14-4E44-014E-B99F-F83015ECD89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1" y="168726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graphicFrame>
        <p:nvGraphicFramePr>
          <p:cNvPr id="1315846" name="Object 6">
            <a:extLst>
              <a:ext uri="{FF2B5EF4-FFF2-40B4-BE49-F238E27FC236}">
                <a16:creationId xmlns:a16="http://schemas.microsoft.com/office/drawing/2014/main" id="{C79285C3-6EA1-BC46-B530-EEEBD313E725}"/>
              </a:ext>
            </a:extLst>
          </p:cNvPr>
          <p:cNvGraphicFramePr>
            <a:graphicFrameLocks noGrp="1" noChangeAspect="1"/>
          </p:cNvGraphicFramePr>
          <p:nvPr>
            <p:ph idx="1"/>
            <p:custDataLst>
              <p:tags r:id="rId5"/>
            </p:custDataLst>
          </p:nvPr>
        </p:nvGraphicFramePr>
        <p:xfrm>
          <a:off x="1657350" y="2002631"/>
          <a:ext cx="5829300" cy="325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7" imgW="29794200" imgH="16586200" progId="Visio.Drawing.6">
                  <p:embed/>
                </p:oleObj>
              </mc:Choice>
              <mc:Fallback>
                <p:oleObj name="VISIO" r:id="rId7" imgW="29794200" imgH="16586200" progId="Visio.Drawing.6">
                  <p:embed/>
                  <p:pic>
                    <p:nvPicPr>
                      <p:cNvPr id="1315846" name="Object 6">
                        <a:extLst>
                          <a:ext uri="{FF2B5EF4-FFF2-40B4-BE49-F238E27FC236}">
                            <a16:creationId xmlns:a16="http://schemas.microsoft.com/office/drawing/2014/main" id="{C79285C3-6EA1-BC46-B530-EEEBD313E7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002631"/>
                        <a:ext cx="5829300" cy="325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9005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Fallacies and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Microprocessors are a silver bullet</a:t>
            </a:r>
          </a:p>
          <a:p>
            <a:pPr lvl="1"/>
            <a:r>
              <a:rPr lang="en-US"/>
              <a:t>Performance is now a programmer’s burden</a:t>
            </a:r>
          </a:p>
          <a:p>
            <a:r>
              <a:rPr lang="en-US"/>
              <a:t>Falling prey to Amdahl’s Law</a:t>
            </a:r>
          </a:p>
          <a:p>
            <a:r>
              <a:rPr lang="en-US"/>
              <a:t>A single point of failure</a:t>
            </a:r>
          </a:p>
          <a:p>
            <a:r>
              <a:rPr lang="en-US"/>
              <a:t>Hardware enhancements that increase performance also improve energy efficiency, or are at worst energy neutral</a:t>
            </a:r>
          </a:p>
          <a:p>
            <a:r>
              <a:rPr lang="en-US"/>
              <a:t>Benchmarks remain valid indefinitely</a:t>
            </a:r>
          </a:p>
          <a:p>
            <a:pPr lvl="1"/>
            <a:r>
              <a:rPr lang="en-US"/>
              <a:t>Compiler optimizations target benchmarks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AU"/>
              <a:t>Copyright © 2019, Elsevier Inc.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210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Fallacies and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rated mean time to failure of disks is 1,200,000 hours or almost 140 years, so disks practically never fail</a:t>
            </a:r>
          </a:p>
          <a:p>
            <a:pPr lvl="1"/>
            <a:r>
              <a:rPr lang="en-US"/>
              <a:t>MTTF value from manufacturers assume regular replacement</a:t>
            </a:r>
          </a:p>
          <a:p>
            <a:r>
              <a:rPr lang="en-US"/>
              <a:t>Peak performance tracks observed performance</a:t>
            </a:r>
          </a:p>
          <a:p>
            <a:r>
              <a:rPr lang="en-US"/>
              <a:t>Fault detection can lower availability</a:t>
            </a:r>
          </a:p>
          <a:p>
            <a:pPr lvl="1"/>
            <a:r>
              <a:rPr lang="en-US"/>
              <a:t>Not all operations are needed for correct execution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AU"/>
              <a:t>Copyright © 2019, Elsevier Inc.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171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0741-9FE7-4C48-B9E0-B3D4C14D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behaves similarly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0342E4-F3F2-6741-B057-E5FB85F1E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6768752" cy="34711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DDFE11-9877-FD42-A911-BBBC54573DA1}"/>
              </a:ext>
            </a:extLst>
          </p:cNvPr>
          <p:cNvSpPr txBox="1"/>
          <p:nvPr/>
        </p:nvSpPr>
        <p:spPr>
          <a:xfrm>
            <a:off x="467544" y="908720"/>
            <a:ext cx="6336704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 total electrons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2 in the inner shell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8 in the middle shell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4 in the outer shell</a:t>
            </a:r>
          </a:p>
        </p:txBody>
      </p:sp>
    </p:spTree>
    <p:extLst>
      <p:ext uri="{BB962C8B-B14F-4D97-AF65-F5344CB8AC3E}">
        <p14:creationId xmlns:p14="http://schemas.microsoft.com/office/powerpoint/2010/main" val="199931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E324-3F4D-7A43-BB5C-545504FD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Boron and Phosphorous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79C2AE-5437-9B4D-A6A3-93146A82B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562" y="1052736"/>
            <a:ext cx="8270875" cy="4380214"/>
          </a:xfrm>
        </p:spPr>
      </p:pic>
    </p:spTree>
    <p:extLst>
      <p:ext uri="{BB962C8B-B14F-4D97-AF65-F5344CB8AC3E}">
        <p14:creationId xmlns:p14="http://schemas.microsoft.com/office/powerpoint/2010/main" val="394067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6C86C-7D0B-B24D-9BD8-BD39F1C8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Doped Silicon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F94B25-3FF8-FB45-9016-794097431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1" y="1340768"/>
            <a:ext cx="5236868" cy="295232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9F821-31E0-F94E-AE3B-3D3D36496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12" y="2636912"/>
            <a:ext cx="4851525" cy="27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7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FF0F-CBA0-1C44-99DB-572F7D9A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/>
              <a:t>PN Junction </a:t>
            </a:r>
            <a:r>
              <a:rPr lang="en-US"/>
              <a:t>(diode)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48209D-09AE-5642-9587-873B9A87D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6" y="1268760"/>
            <a:ext cx="8270875" cy="2785864"/>
          </a:xfrm>
        </p:spPr>
      </p:pic>
    </p:spTree>
    <p:extLst>
      <p:ext uri="{BB962C8B-B14F-4D97-AF65-F5344CB8AC3E}">
        <p14:creationId xmlns:p14="http://schemas.microsoft.com/office/powerpoint/2010/main" val="274346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91BF-C667-D449-8C61-39667506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9A0567-F309-3A43-A078-F971025F0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124744"/>
            <a:ext cx="5832648" cy="5430397"/>
          </a:xfrm>
        </p:spPr>
      </p:pic>
    </p:spTree>
    <p:extLst>
      <p:ext uri="{BB962C8B-B14F-4D97-AF65-F5344CB8AC3E}">
        <p14:creationId xmlns:p14="http://schemas.microsoft.com/office/powerpoint/2010/main" val="71315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Processor Performance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2019, Elsevier Inc. All rights reserved.</a:t>
            </a:r>
            <a:endParaRPr lang="en-AU" dirty="0"/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66FF"/>
                </a:solidFill>
                <a:latin typeface="Arial" charset="0"/>
              </a:rPr>
              <a:t>Introduction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" y="1384140"/>
            <a:ext cx="8774668" cy="49021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0A1D-4F0A-2C44-8729-3DFE08F1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DVFS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1F899E-DA75-654C-8EF2-5254C363C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925285"/>
              </p:ext>
            </p:extLst>
          </p:nvPr>
        </p:nvGraphicFramePr>
        <p:xfrm>
          <a:off x="684213" y="1125538"/>
          <a:ext cx="82708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438">
                  <a:extLst>
                    <a:ext uri="{9D8B030D-6E8A-4147-A177-3AD203B41FA5}">
                      <a16:colId xmlns:a16="http://schemas.microsoft.com/office/drawing/2014/main" val="1103783948"/>
                    </a:ext>
                  </a:extLst>
                </a:gridCol>
                <a:gridCol w="4135438">
                  <a:extLst>
                    <a:ext uri="{9D8B030D-6E8A-4147-A177-3AD203B41FA5}">
                      <a16:colId xmlns:a16="http://schemas.microsoft.com/office/drawing/2014/main" val="10756072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Example </a:t>
                      </a:r>
                      <a:r>
                        <a:rPr lang="en-US" u="none" strike="noStrike">
                          <a:solidFill>
                            <a:srgbClr val="A55858"/>
                          </a:solidFill>
                          <a:effectLst/>
                          <a:hlinkClick r:id="rId2" tooltip="P-State (page does not exist)"/>
                        </a:rPr>
                        <a:t>P-State</a:t>
                      </a:r>
                      <a:r>
                        <a:rPr lang="en-US">
                          <a:effectLst/>
                        </a:rPr>
                        <a:t> Table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166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55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1.21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2.8 GHz (HFM)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166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1.18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2.4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83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1.05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2.0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398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0.96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1.6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165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0.93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1.3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707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0.86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900 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35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0.80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600 MHz (LFM)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85372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4367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566E12-E5D9-FC44-BC18-B2DCD297A2E4}"/>
              </a:ext>
            </a:extLst>
          </p:cNvPr>
          <p:cNvSpPr txBox="1"/>
          <p:nvPr/>
        </p:nvSpPr>
        <p:spPr>
          <a:xfrm>
            <a:off x="245810" y="5732462"/>
            <a:ext cx="8888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https://en.wikichip.org/wiki/intel/frequency_behavior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65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0A1D-4F0A-2C44-8729-3DFE08F1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DVFS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1F899E-DA75-654C-8EF2-5254C363C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004135"/>
              </p:ext>
            </p:extLst>
          </p:nvPr>
        </p:nvGraphicFramePr>
        <p:xfrm>
          <a:off x="684213" y="1125538"/>
          <a:ext cx="8270874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499">
                  <a:extLst>
                    <a:ext uri="{9D8B030D-6E8A-4147-A177-3AD203B41FA5}">
                      <a16:colId xmlns:a16="http://schemas.microsoft.com/office/drawing/2014/main" val="1103783948"/>
                    </a:ext>
                  </a:extLst>
                </a:gridCol>
                <a:gridCol w="1891773">
                  <a:extLst>
                    <a:ext uri="{9D8B030D-6E8A-4147-A177-3AD203B41FA5}">
                      <a16:colId xmlns:a16="http://schemas.microsoft.com/office/drawing/2014/main" val="1075607276"/>
                    </a:ext>
                  </a:extLst>
                </a:gridCol>
                <a:gridCol w="1060555">
                  <a:extLst>
                    <a:ext uri="{9D8B030D-6E8A-4147-A177-3AD203B41FA5}">
                      <a16:colId xmlns:a16="http://schemas.microsoft.com/office/drawing/2014/main" val="219405356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245347892"/>
                    </a:ext>
                  </a:extLst>
                </a:gridCol>
                <a:gridCol w="2294855">
                  <a:extLst>
                    <a:ext uri="{9D8B030D-6E8A-4147-A177-3AD203B41FA5}">
                      <a16:colId xmlns:a16="http://schemas.microsoft.com/office/drawing/2014/main" val="38774330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Example </a:t>
                      </a:r>
                      <a:r>
                        <a:rPr lang="en-US" u="none" strike="noStrike" dirty="0">
                          <a:effectLst/>
                          <a:hlinkClick r:id="rId2" tooltip="P-State (page does not exist)"/>
                        </a:rPr>
                        <a:t>P-State</a:t>
                      </a:r>
                      <a:r>
                        <a:rPr lang="en-US" dirty="0">
                          <a:effectLst/>
                        </a:rPr>
                        <a:t> Table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6166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Relative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Time / CPU increase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55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1.21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2.8 GHz (HFM)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166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1.18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2.4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83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1.05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2.0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398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0.96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1.6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165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0.93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1.3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2.15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707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0.86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900 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3.11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35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0.80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600 MHz (LFM)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4.66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85372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4367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566E12-E5D9-FC44-BC18-B2DCD297A2E4}"/>
              </a:ext>
            </a:extLst>
          </p:cNvPr>
          <p:cNvSpPr txBox="1"/>
          <p:nvPr/>
        </p:nvSpPr>
        <p:spPr>
          <a:xfrm>
            <a:off x="245810" y="5732462"/>
            <a:ext cx="8888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https://en.wikichip.org/wiki/intel/frequency_behavior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1842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17382</TotalTime>
  <Words>332</Words>
  <Application>Microsoft Macintosh PowerPoint</Application>
  <PresentationFormat>On-screen Show (4:3)</PresentationFormat>
  <Paragraphs>101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Times New Roman</vt:lpstr>
      <vt:lpstr>Wingdings</vt:lpstr>
      <vt:lpstr>1_cod4e</vt:lpstr>
      <vt:lpstr>VISIO</vt:lpstr>
      <vt:lpstr>Carbon crystal -- insulator</vt:lpstr>
      <vt:lpstr>Silicon behaves similarly</vt:lpstr>
      <vt:lpstr>Boron and Phosphorous</vt:lpstr>
      <vt:lpstr>Doped Silicon</vt:lpstr>
      <vt:lpstr>PN Junction (diode)</vt:lpstr>
      <vt:lpstr>PowerPoint Presentation</vt:lpstr>
      <vt:lpstr>Single Processor Performance</vt:lpstr>
      <vt:lpstr>Sample DVFS</vt:lpstr>
      <vt:lpstr>Sample DVFS</vt:lpstr>
      <vt:lpstr>Pipelining Analogy</vt:lpstr>
      <vt:lpstr>Single-Cycle vs. Pipelined Performance</vt:lpstr>
      <vt:lpstr>Fallacies and Pitfalls</vt:lpstr>
      <vt:lpstr>Fallacies and Pitfalls</vt:lpstr>
    </vt:vector>
  </TitlesOfParts>
  <Company>Ashenden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Microsoft Office User</cp:lastModifiedBy>
  <cp:revision>150</cp:revision>
  <dcterms:created xsi:type="dcterms:W3CDTF">2008-07-27T22:34:41Z</dcterms:created>
  <dcterms:modified xsi:type="dcterms:W3CDTF">2019-09-09T14:12:36Z</dcterms:modified>
</cp:coreProperties>
</file>