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2" r:id="rId1"/>
    <p:sldMasterId id="2147483807" r:id="rId2"/>
    <p:sldMasterId id="2147483793" r:id="rId3"/>
    <p:sldMasterId id="2147483712" r:id="rId4"/>
    <p:sldMasterId id="2147484012" r:id="rId5"/>
  </p:sldMasterIdLst>
  <p:notesMasterIdLst>
    <p:notesMasterId r:id="rId58"/>
  </p:notesMasterIdLst>
  <p:sldIdLst>
    <p:sldId id="256" r:id="rId6"/>
    <p:sldId id="262" r:id="rId7"/>
    <p:sldId id="280" r:id="rId8"/>
    <p:sldId id="297" r:id="rId9"/>
    <p:sldId id="264" r:id="rId10"/>
    <p:sldId id="281" r:id="rId11"/>
    <p:sldId id="265" r:id="rId12"/>
    <p:sldId id="282" r:id="rId13"/>
    <p:sldId id="298" r:id="rId14"/>
    <p:sldId id="293" r:id="rId15"/>
    <p:sldId id="271" r:id="rId16"/>
    <p:sldId id="294" r:id="rId17"/>
    <p:sldId id="295" r:id="rId18"/>
    <p:sldId id="296" r:id="rId19"/>
    <p:sldId id="371" r:id="rId20"/>
    <p:sldId id="364" r:id="rId21"/>
    <p:sldId id="372" r:id="rId22"/>
    <p:sldId id="365" r:id="rId23"/>
    <p:sldId id="368" r:id="rId24"/>
    <p:sldId id="373" r:id="rId25"/>
    <p:sldId id="366" r:id="rId26"/>
    <p:sldId id="367" r:id="rId27"/>
    <p:sldId id="362" r:id="rId28"/>
    <p:sldId id="363" r:id="rId29"/>
    <p:sldId id="374" r:id="rId30"/>
    <p:sldId id="375" r:id="rId31"/>
    <p:sldId id="376" r:id="rId32"/>
    <p:sldId id="377" r:id="rId33"/>
    <p:sldId id="359" r:id="rId34"/>
    <p:sldId id="360" r:id="rId35"/>
    <p:sldId id="361" r:id="rId36"/>
    <p:sldId id="358" r:id="rId37"/>
    <p:sldId id="266" r:id="rId38"/>
    <p:sldId id="283" r:id="rId39"/>
    <p:sldId id="267" r:id="rId40"/>
    <p:sldId id="291" r:id="rId41"/>
    <p:sldId id="268" r:id="rId42"/>
    <p:sldId id="269" r:id="rId43"/>
    <p:sldId id="273" r:id="rId44"/>
    <p:sldId id="272" r:id="rId45"/>
    <p:sldId id="284" r:id="rId46"/>
    <p:sldId id="274" r:id="rId47"/>
    <p:sldId id="286" r:id="rId48"/>
    <p:sldId id="287" r:id="rId49"/>
    <p:sldId id="275" r:id="rId50"/>
    <p:sldId id="276" r:id="rId51"/>
    <p:sldId id="277" r:id="rId52"/>
    <p:sldId id="278" r:id="rId53"/>
    <p:sldId id="288" r:id="rId54"/>
    <p:sldId id="289" r:id="rId55"/>
    <p:sldId id="279" r:id="rId56"/>
    <p:sldId id="290" r:id="rId5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Lucida Sans Unicode" panose="020B0602030504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Lucida Sans Unicode" panose="020B0602030504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Lucida Sans Unicode" panose="020B0602030504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Lucida Sans Unicode" panose="020B0602030504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Lucida Sans Unicode" panose="020B0602030504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Lucida Sans Unicode" panose="020B0602030504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Lucida Sans Unicode" panose="020B0602030504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Lucida Sans Unicode" panose="020B0602030504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Lucida Sans Unicode" panose="020B0602030504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35" autoAdjust="0"/>
    <p:restoredTop sz="94677" autoAdjust="0"/>
  </p:normalViewPr>
  <p:slideViewPr>
    <p:cSldViewPr>
      <p:cViewPr varScale="1">
        <p:scale>
          <a:sx n="124" d="100"/>
          <a:sy n="124" d="100"/>
        </p:scale>
        <p:origin x="192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7" Type="http://schemas.openxmlformats.org/officeDocument/2006/relationships/slide" Target="slides/slide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61" Type="http://schemas.openxmlformats.org/officeDocument/2006/relationships/theme" Target="theme/theme1.xml"/><Relationship Id="rId19" Type="http://schemas.openxmlformats.org/officeDocument/2006/relationships/slide" Target="slides/slide1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presProps" Target="presProps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EE158C5-9005-409D-6B8B-BB67D93B33C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4D74281-02A1-3D50-29A3-4AE1DF0B947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5D7390FA-4F41-63F7-FA28-322B5981142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BF7AC2B0-29BF-B99D-20B8-17C1D08658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87C6BE33-47F0-D620-F08B-ACED27649D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435CE7B1-3613-6612-03DD-8BF5AB5566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424C7D5-D069-B746-BBCC-C8292BDA332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51ECB9FB-F913-5EDD-9FFB-B9AF1C00A2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C2261D35-E935-C341-88E6-5F531A68E74A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21C7C16F-963F-0409-DC36-AAE149B317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8316161E-FFCC-DA28-5C32-09F68BE0E7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0C95EFF0-DF0B-A9AE-E6AD-10D01DCE45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30ECA6C3-E096-CB4D-809C-19619EB6A64B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BC055B56-FF1C-0274-5BFA-208CC8FF5E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B74FCD2E-EDF5-AAE8-608C-04EB88D941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0192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CD8B6649-887A-CB22-6863-FAF8623B2D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E6826C7D-B2BA-1848-9C10-1F3679892179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2002591A-98B2-90CA-5067-673625939C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18DC2126-F9A4-2404-2AEA-0F893D6E21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23DAEE22-3E65-08B0-CD53-8EEAA7BA9E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198A8357-3F99-8248-95F9-8532BC8D160E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58EF0964-A55D-0A98-DA32-B0ECA54B77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375ED1A7-7043-8828-0152-D2DA38F497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4670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083D8A81-B535-849A-DEF7-A0A8C5D4B6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6F38C27B-C29F-0A4B-8527-F4D0091AD01A}" type="slidenum">
              <a:rPr lang="en-US" altLang="en-US" sz="1200"/>
              <a:pPr/>
              <a:t>18</a:t>
            </a:fld>
            <a:endParaRPr lang="en-US" altLang="en-US" sz="1200"/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FDAC8103-90E7-664A-2CEE-5DF1331CE7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FB2D7923-FA87-3386-D423-624CFF79EF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9314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23DAEE22-3E65-08B0-CD53-8EEAA7BA9E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198A8357-3F99-8248-95F9-8532BC8D160E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58EF0964-A55D-0A98-DA32-B0ECA54B77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375ED1A7-7043-8828-0152-D2DA38F497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dirty="0">
              <a:latin typeface="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7873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id="{B01B4DBB-6661-A0D0-E6F4-3AE6112A36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505F8BA1-2564-E742-A202-B6811416AB80}" type="slidenum">
              <a:rPr lang="en-US" altLang="en-US" sz="1200"/>
              <a:pPr/>
              <a:t>21</a:t>
            </a:fld>
            <a:endParaRPr lang="en-US" altLang="en-US" sz="1200"/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AA7365C0-43D9-035B-E2C1-BC373EDF08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EDC5838D-E337-A02A-7E4F-082C4DF72D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30462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id="{D7AD0538-0F15-02C3-53FB-A582BC4D96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CE5000A5-F8F6-F748-8754-5D0AB6679385}" type="slidenum">
              <a:rPr lang="en-US" altLang="en-US" sz="1200"/>
              <a:pPr/>
              <a:t>22</a:t>
            </a:fld>
            <a:endParaRPr lang="en-US" altLang="en-US" sz="1200"/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116E50F3-1711-1DF7-3E06-76E7BD2E6D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E70808A5-177E-FB68-F92D-4BA2EC2BF7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3768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2037E5EA-CA3F-E546-7F88-4AAF299DA5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4F925977-1E55-3142-ACDF-42054CFA6655}" type="slidenum">
              <a:rPr lang="en-US" altLang="en-US" sz="1200"/>
              <a:pPr/>
              <a:t>23</a:t>
            </a:fld>
            <a:endParaRPr lang="en-US" altLang="en-US" sz="1200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E9CE17DD-E27D-5025-05C3-409A4561F6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8B5905E7-9C30-2819-09A6-806AE7BA6E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0948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266D71AB-E998-B5E8-0D5B-68E937F1EC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A6273B18-98A3-9B4F-BDFC-B80D35557D27}" type="slidenum">
              <a:rPr lang="en-US" altLang="en-US" sz="1200"/>
              <a:pPr/>
              <a:t>24</a:t>
            </a:fld>
            <a:endParaRPr lang="en-US" altLang="en-US" sz="12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02F9ABB6-5906-80D6-857E-FA9438F58F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A43CB81A-1292-5395-0A4C-2FA0AE8B9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99605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53BD5361-1801-653A-CB7E-F2EE0673E3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7FAEFEED-6113-BB46-97AD-36BE2A937CD6}" type="slidenum">
              <a:rPr lang="en-US" altLang="en-US" sz="1200"/>
              <a:pPr/>
              <a:t>33</a:t>
            </a:fld>
            <a:endParaRPr lang="en-US" altLang="en-US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0AB28A49-18A7-9D66-F72E-552871E77E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5C3E73E1-3430-6EE4-EC87-A9CF2A76A5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06D1D5B2-BEBB-697F-E9B4-D95173D496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F7810125-52C2-F343-9271-E5DD6941C8DE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2828EFA0-7673-AB14-391B-E2DD75C646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74222C10-73C1-EA9A-0003-C0910A17E9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A5686761-BF65-92D6-0E67-0AEFE5F889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A3FA92FC-B80E-234C-97E6-35B224695204}" type="slidenum">
              <a:rPr lang="en-US" altLang="en-US" sz="1200"/>
              <a:pPr/>
              <a:t>34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BCDBF0CF-0101-6774-E6FA-D0106974C3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810ED99C-F7CF-092C-725A-AA6D575761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69CDE122-7431-AB01-1DBD-6768401AC7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0E3ED022-4A73-8F43-9C65-C01778DBC01A}" type="slidenum">
              <a:rPr lang="en-US" altLang="en-US" sz="1200"/>
              <a:pPr/>
              <a:t>35</a:t>
            </a:fld>
            <a:endParaRPr lang="en-US" altLang="en-US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BDCF3545-1978-7FB0-5D3D-504A58E256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637DEABF-A3F1-6230-C93E-D1F9271FC5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DBB152E6-0A33-1BB5-98F8-F815038501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A72FA447-B16C-6646-B747-04A85BC022C0}" type="slidenum">
              <a:rPr lang="en-US" altLang="en-US" sz="1200"/>
              <a:pPr/>
              <a:t>36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B96BCFCB-CD97-E129-E992-4963352C60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67DEF056-4F27-305E-2E2C-08D5E206FE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C827D296-E748-2781-38F4-DFC2CEDCFC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9124FB39-A5F7-6048-B913-7A9DF03CE154}" type="slidenum">
              <a:rPr lang="en-US" altLang="en-US" sz="1200"/>
              <a:pPr/>
              <a:t>37</a:t>
            </a:fld>
            <a:endParaRPr lang="en-US" altLang="en-US" sz="12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B70EED40-70EE-8D90-D147-1E29726DEC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669A0BD3-B2C6-AB6B-2F93-F054CCB5D3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1520821C-1BB5-4252-4DDC-0811C1236B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3CAB18F5-5FB9-2D4B-B74D-7C22D8026E1B}" type="slidenum">
              <a:rPr lang="en-US" altLang="en-US" sz="1200"/>
              <a:pPr/>
              <a:t>38</a:t>
            </a:fld>
            <a:endParaRPr lang="en-US" altLang="en-US" sz="1200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9716AF54-66A6-FC3E-D4C1-15132674F6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A7F903C1-4588-924D-B9E6-5B62EF457C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311B8B8D-662C-46A1-1A73-7644080368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013D8C7D-670F-2B4D-A343-CA461E959A7F}" type="slidenum">
              <a:rPr lang="en-US" altLang="en-US" sz="1200"/>
              <a:pPr/>
              <a:t>39</a:t>
            </a:fld>
            <a:endParaRPr lang="en-US" altLang="en-US" sz="12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07F61105-384B-CFAB-3F16-98F85662DD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A627970A-40C8-81CD-F75A-2BB6F241F3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1D7E31A6-0785-64CD-38D3-0DB2D61A32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083F60C6-9A07-0445-929F-7F0ABD76F958}" type="slidenum">
              <a:rPr lang="en-US" altLang="en-US" sz="1200"/>
              <a:pPr/>
              <a:t>40</a:t>
            </a:fld>
            <a:endParaRPr lang="en-US" altLang="en-US" sz="1200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FFB3E7BE-356E-AB68-9C50-70663198D5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B69909EA-D0CF-924E-472C-0874AB5CFF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2037E5EA-CA3F-E546-7F88-4AAF299DA5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4F925977-1E55-3142-ACDF-42054CFA6655}" type="slidenum">
              <a:rPr lang="en-US" altLang="en-US" sz="1200"/>
              <a:pPr/>
              <a:t>41</a:t>
            </a:fld>
            <a:endParaRPr lang="en-US" altLang="en-US" sz="1200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E9CE17DD-E27D-5025-05C3-409A4561F6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8B5905E7-9C30-2819-09A6-806AE7BA6E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266D71AB-E998-B5E8-0D5B-68E937F1EC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A6273B18-98A3-9B4F-BDFC-B80D35557D27}" type="slidenum">
              <a:rPr lang="en-US" altLang="en-US" sz="1200"/>
              <a:pPr/>
              <a:t>42</a:t>
            </a:fld>
            <a:endParaRPr lang="en-US" altLang="en-US" sz="12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02F9ABB6-5906-80D6-857E-FA9438F58F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A43CB81A-1292-5395-0A4C-2FA0AE8B9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B32B581D-2E33-C8BD-E366-09EED7C891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84CDDA54-B7BE-5D4C-BE19-AB69E38C0FE3}" type="slidenum">
              <a:rPr lang="en-US" altLang="en-US" sz="1200"/>
              <a:pPr/>
              <a:t>43</a:t>
            </a:fld>
            <a:endParaRPr lang="en-US" altLang="en-US" sz="1200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95A540A4-4A9D-23FD-A60E-B3C17A44A7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BEF3ADEF-6351-33B7-5225-671DCDB2DE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2682A4E1-3269-59EF-DAFD-2E63949BCC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E188553D-5E32-A94A-B51D-98D60D09717F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FDA9F82D-366B-D7F1-166A-5E02CA0D95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911A3149-4BA0-1A7F-BDE3-C3312871D8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B3C3CDEA-6FD5-EE42-6409-5ABEDAF83C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A4009FC6-FEC7-164F-8928-C08E4ACF155F}" type="slidenum">
              <a:rPr lang="en-US" altLang="en-US" sz="1200"/>
              <a:pPr/>
              <a:t>44</a:t>
            </a:fld>
            <a:endParaRPr lang="en-US" altLang="en-US" sz="1200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BB21044E-1CA8-0141-AA8C-99341131B2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27DEC481-461C-3B0B-D9B9-85FE4ADBAD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23DAEE22-3E65-08B0-CD53-8EEAA7BA9E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198A8357-3F99-8248-95F9-8532BC8D160E}" type="slidenum">
              <a:rPr lang="en-US" altLang="en-US" sz="1200"/>
              <a:pPr/>
              <a:t>45</a:t>
            </a:fld>
            <a:endParaRPr lang="en-US" altLang="en-US" sz="1200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58EF0964-A55D-0A98-DA32-B0ECA54B77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375ED1A7-7043-8828-0152-D2DA38F497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083D8A81-B535-849A-DEF7-A0A8C5D4B6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6F38C27B-C29F-0A4B-8527-F4D0091AD01A}" type="slidenum">
              <a:rPr lang="en-US" altLang="en-US" sz="1200"/>
              <a:pPr/>
              <a:t>46</a:t>
            </a:fld>
            <a:endParaRPr lang="en-US" altLang="en-US" sz="1200"/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FDAC8103-90E7-664A-2CEE-5DF1331CE7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FB2D7923-FA87-3386-D423-624CFF79EF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id="{B01B4DBB-6661-A0D0-E6F4-3AE6112A36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505F8BA1-2564-E742-A202-B6811416AB80}" type="slidenum">
              <a:rPr lang="en-US" altLang="en-US" sz="1200"/>
              <a:pPr/>
              <a:t>47</a:t>
            </a:fld>
            <a:endParaRPr lang="en-US" altLang="en-US" sz="1200"/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AA7365C0-43D9-035B-E2C1-BC373EDF08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EDC5838D-E337-A02A-7E4F-082C4DF72D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id="{D7AD0538-0F15-02C3-53FB-A582BC4D96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CE5000A5-F8F6-F748-8754-5D0AB6679385}" type="slidenum">
              <a:rPr lang="en-US" altLang="en-US" sz="1200"/>
              <a:pPr/>
              <a:t>48</a:t>
            </a:fld>
            <a:endParaRPr lang="en-US" altLang="en-US" sz="1200"/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116E50F3-1711-1DF7-3E06-76E7BD2E6D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E70808A5-177E-FB68-F92D-4BA2EC2BF7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>
            <a:extLst>
              <a:ext uri="{FF2B5EF4-FFF2-40B4-BE49-F238E27FC236}">
                <a16:creationId xmlns:a16="http://schemas.microsoft.com/office/drawing/2014/main" id="{799AF1D0-551F-E6F0-C74D-9C14B9E124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182A47D0-E63B-BA40-B7DF-8ADA0D4F670E}" type="slidenum">
              <a:rPr lang="en-US" altLang="en-US" sz="1200"/>
              <a:pPr/>
              <a:t>49</a:t>
            </a:fld>
            <a:endParaRPr lang="en-US" altLang="en-US" sz="1200"/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A4D7F652-E838-6BC5-DB85-3CA0180ECD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id="{2702895A-A831-B421-0B37-BC16689C15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>
            <a:extLst>
              <a:ext uri="{FF2B5EF4-FFF2-40B4-BE49-F238E27FC236}">
                <a16:creationId xmlns:a16="http://schemas.microsoft.com/office/drawing/2014/main" id="{B2471740-463A-A7B5-5151-BADEEAB024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B787E507-3CA2-9041-AC37-B4479EC085E6}" type="slidenum">
              <a:rPr lang="en-US" altLang="en-US" sz="1200"/>
              <a:pPr/>
              <a:t>50</a:t>
            </a:fld>
            <a:endParaRPr lang="en-US" altLang="en-US" sz="1200"/>
          </a:p>
        </p:txBody>
      </p:sp>
      <p:sp>
        <p:nvSpPr>
          <p:cNvPr id="65539" name="Rectangle 2">
            <a:extLst>
              <a:ext uri="{FF2B5EF4-FFF2-40B4-BE49-F238E27FC236}">
                <a16:creationId xmlns:a16="http://schemas.microsoft.com/office/drawing/2014/main" id="{DA43A22F-1EB7-B512-80C8-0C54E561AE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>
            <a:extLst>
              <a:ext uri="{FF2B5EF4-FFF2-40B4-BE49-F238E27FC236}">
                <a16:creationId xmlns:a16="http://schemas.microsoft.com/office/drawing/2014/main" id="{8611E3FB-CE68-93DA-647E-9855DD3E86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>
            <a:extLst>
              <a:ext uri="{FF2B5EF4-FFF2-40B4-BE49-F238E27FC236}">
                <a16:creationId xmlns:a16="http://schemas.microsoft.com/office/drawing/2014/main" id="{C0E5979E-2E22-7EE4-CA75-F0AA0D5960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DDEE1772-40D3-794A-B1BF-8D0BDD10534F}" type="slidenum">
              <a:rPr lang="en-US" altLang="en-US" sz="1200"/>
              <a:pPr/>
              <a:t>51</a:t>
            </a:fld>
            <a:endParaRPr lang="en-US" altLang="en-US" sz="1200"/>
          </a:p>
        </p:txBody>
      </p:sp>
      <p:sp>
        <p:nvSpPr>
          <p:cNvPr id="67587" name="Rectangle 2">
            <a:extLst>
              <a:ext uri="{FF2B5EF4-FFF2-40B4-BE49-F238E27FC236}">
                <a16:creationId xmlns:a16="http://schemas.microsoft.com/office/drawing/2014/main" id="{8A4F1032-789C-0AB5-ADFC-51BFB07D20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>
            <a:extLst>
              <a:ext uri="{FF2B5EF4-FFF2-40B4-BE49-F238E27FC236}">
                <a16:creationId xmlns:a16="http://schemas.microsoft.com/office/drawing/2014/main" id="{E283B575-65C2-7861-EACF-6403545E51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>
            <a:extLst>
              <a:ext uri="{FF2B5EF4-FFF2-40B4-BE49-F238E27FC236}">
                <a16:creationId xmlns:a16="http://schemas.microsoft.com/office/drawing/2014/main" id="{706B70E6-5B96-FAB1-03BD-5CC334CC2D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D8E0B0CB-5F40-8A40-AF79-A65B130A1051}" type="slidenum">
              <a:rPr lang="en-US" altLang="en-US" sz="1200"/>
              <a:pPr/>
              <a:t>52</a:t>
            </a:fld>
            <a:endParaRPr lang="en-US" altLang="en-US" sz="1200"/>
          </a:p>
        </p:txBody>
      </p:sp>
      <p:sp>
        <p:nvSpPr>
          <p:cNvPr id="69635" name="Rectangle 2">
            <a:extLst>
              <a:ext uri="{FF2B5EF4-FFF2-40B4-BE49-F238E27FC236}">
                <a16:creationId xmlns:a16="http://schemas.microsoft.com/office/drawing/2014/main" id="{01FAC843-A03D-D79F-25DF-47768030F0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>
            <a:extLst>
              <a:ext uri="{FF2B5EF4-FFF2-40B4-BE49-F238E27FC236}">
                <a16:creationId xmlns:a16="http://schemas.microsoft.com/office/drawing/2014/main" id="{7AB5CDA1-336B-7948-871C-434769AAE0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2682A4E1-3269-59EF-DAFD-2E63949BCC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E188553D-5E32-A94A-B51D-98D60D09717F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FDA9F82D-366B-D7F1-166A-5E02CA0D95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911A3149-4BA0-1A7F-BDE3-C3312871D8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1987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8FFFA321-4670-BC02-AC2A-DF34A748B3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F5725572-EF01-A14E-995D-619817F0874C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1FDD0D28-085A-9309-D575-D7B439B787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6C64660C-8A67-F164-6301-93C5AE4F43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18839E9E-30C3-6040-5FFA-22483EBA82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E6435A7F-AB3C-B845-8829-71A99BDDD36B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1BB201EA-B110-C232-070D-4BB2516A03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EE6D32E6-EC05-EA12-262D-1B523A8D49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B871C53A-C7AF-EA41-E2F7-A09E8D9FE9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54AF4A43-EAD7-A049-88D6-7CEB58327EAB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5AA75FF8-8BFC-05A9-67FC-A32780AC65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DF5901E2-D2B5-F8ED-D8EB-215F4743A3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0C95EFF0-DF0B-A9AE-E6AD-10D01DCE45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30ECA6C3-E096-CB4D-809C-19619EB6A64B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BC055B56-FF1C-0274-5BFA-208CC8FF5E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B74FCD2E-EDF5-AAE8-608C-04EB88D941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0C95EFF0-DF0B-A9AE-E6AD-10D01DCE45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30ECA6C3-E096-CB4D-809C-19619EB6A64B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BC055B56-FF1C-0274-5BFA-208CC8FF5E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B74FCD2E-EDF5-AAE8-608C-04EB88D941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2952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>
            <a:extLst>
              <a:ext uri="{FF2B5EF4-FFF2-40B4-BE49-F238E27FC236}">
                <a16:creationId xmlns:a16="http://schemas.microsoft.com/office/drawing/2014/main" id="{59C6EF02-161A-A43E-FF22-1734DEFBDD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3588" y="6543675"/>
            <a:ext cx="17891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r">
              <a:defRPr/>
            </a:pPr>
            <a:r>
              <a:rPr lang="en-US" altLang="en-US" sz="1400">
                <a:latin typeface="Courier" pitchFamily="49" charset="0"/>
              </a:rPr>
              <a:t>ISBN </a:t>
            </a:r>
            <a:r>
              <a:rPr lang="en-US" altLang="en-US" sz="1400"/>
              <a:t>0-321-49362-1</a:t>
            </a:r>
          </a:p>
        </p:txBody>
      </p:sp>
      <p:pic>
        <p:nvPicPr>
          <p:cNvPr id="3" name="Picture 8">
            <a:extLst>
              <a:ext uri="{FF2B5EF4-FFF2-40B4-BE49-F238E27FC236}">
                <a16:creationId xmlns:a16="http://schemas.microsoft.com/office/drawing/2014/main" id="{6614067C-CE42-2849-C1BB-EB96C2D7250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-9525"/>
            <a:ext cx="51054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371600"/>
            <a:ext cx="3657600" cy="1143000"/>
          </a:xfrm>
        </p:spPr>
        <p:txBody>
          <a:bodyPr/>
          <a:lstStyle>
            <a:lvl1pPr>
              <a:defRPr b="1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276600"/>
            <a:ext cx="3657600" cy="17526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CC330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Footer Placeholder 1">
            <a:extLst>
              <a:ext uri="{FF2B5EF4-FFF2-40B4-BE49-F238E27FC236}">
                <a16:creationId xmlns:a16="http://schemas.microsoft.com/office/drawing/2014/main" id="{F09E9484-4685-4211-55C7-425CD24734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185F36A4-5FE1-CADF-AF84-AF7A9FD28C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EC35ABF9-3EDE-E04E-BCD6-6A003B77AB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4040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21332A0-1C46-AE2E-B70C-73F337C8F4F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5999AD4-430D-5532-1CCC-8B3925E1C9A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F3D9739D-ED17-BC4E-A84E-B44DB60B29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5363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0FDFD3A-B7CD-15D2-05CD-F95A57138B8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29D7545-A4E6-D666-494A-3BE3DCA05BF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0D82A5F8-5C67-824D-B8F9-A204D52480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48052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4D557B1-706B-E2BF-0473-BC034145731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E0043F4-255E-03D3-BEA4-DA0576BA7E8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27F0CFD2-92B8-4C47-B983-A3CB172270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75316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3BD9CE1-4DDA-62CD-8FA9-24434BBC741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DB06650-FB53-1062-9EE5-26D6729D30C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ED0E1388-0BEB-F14F-8813-B530ED0711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86116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81000"/>
            <a:ext cx="203835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596265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06E1DA6-F1CB-80EC-5CA5-46DBBAFD3BC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99AF634-54CA-92D7-E54B-A9146673946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9DD6107E-61F6-8B46-8665-BE7173C725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99767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02D061-9DF8-0AF5-9811-43BDA4192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B072FB-779E-2EDA-0160-D34E7A847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63F91B-97C9-5D20-8A22-38A23B5DA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8444DD-C1D7-1D40-BE60-27B6C0A394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74009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CE49AF-21B5-7C27-005D-30CA48B01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72332D-8996-4143-BCDF-B8175B3B1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C5EC4F-D33B-D278-5953-B6BEB848C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A2447A-BB65-164F-8106-1E0EDFFF92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12904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0FEFFC-9F6A-7F68-9C0A-79E849BC3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0A73E3-47F8-FA9B-99C2-9C2E49E00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C47B2-9FB3-E1E8-A2C2-8C1C87A2A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06EBB6-1017-364A-9C51-F7BA263746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46192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41E75E9-1CD5-F1AA-5882-157340E3D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DF3A3BE-092D-35B4-884A-63CECE26C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F886D1A-E084-F8AE-AF3B-F3B2279E2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43C067-DFC7-B845-8D76-DC158C5F0F9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94918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84049B3-A5CF-BA57-4EEC-469DB2EB6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65440A-B0AD-335A-B853-60432D916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7E9F13B-51A2-3B1E-5181-E1F9D297D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368C8A-6CBC-914C-A085-914AB7DE43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5037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D6F57FC-0062-1E64-85A2-26240CEE1C7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053ED70-168F-FB80-9036-8F0708F5D8A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C4AE4743-2FB9-9246-A53B-1DA134B9E9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73529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D61E22A-9EB1-34FB-2A3F-6D5AD29FC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EAAF319-CFBA-C9BB-27B9-729EB3C48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9D0C6E9-AE55-153D-A6CD-981F800CC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E3C78B-D298-3B48-A54B-EB73F39DDA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56544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BE54770-58BE-04CE-A4A9-72EB3E946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4D89F0B-A0B5-763A-4FA2-F2686D6AC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22CFFF8-B767-83DD-4D14-1783A5F90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33AB52-367C-2E4E-8E5C-3E26A59279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66227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AACCE80-C5E0-2D2E-11E4-091B65B9C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E17ECFD-AEB3-3C17-E84E-96CA8C922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4680898-EA0B-77E5-2B29-916284668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3D48DB-95D5-354A-B015-3E4C3E6875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68011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07F5157-1A36-855E-6E0F-90B0203B0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8B75C95-67C0-EBDE-0645-30690499B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1BDB77C-C26C-31BE-05FE-A884A2E77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9E652D-CF0C-6244-819C-16E2882610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1535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90F7F2-CD34-2D02-D298-7B9DF74A9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11F4C8-CBDF-D24F-3619-BDE7772AE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D508C3-70EC-8D85-1554-FD2C98872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495E84-1DA5-4A4E-A822-EAAFB4CE3A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37164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224F08-D2AD-CD59-876E-8E81DF277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86A5CA-9177-6E7E-8267-EDFED87B9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C5C838-36E4-C79E-D10B-39E2C24D8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AF2D34-6546-A844-857F-B576CB11E0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40011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5E4DC-8445-F87E-64D0-A86D325E6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B8AEBE-D074-A354-8E29-77AB909DF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D50C80-E4E7-8DE4-C890-F7DC7D25A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C94BE6-9CAA-314D-929E-3FA1FEEA0E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01358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0BE488-63D5-F134-3E4F-FC1AEE82D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5BFCD6-5CA2-9D17-7C12-F027F7925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6FBD1-59E9-25BC-3389-D568FD5E0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65593D-2E88-BB44-A0B7-1B2A382A6D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53690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16E5BE-AFEB-8FE7-2332-DFB117F89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EA7E6D-AA83-DA41-6F51-CF66A5F8E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A3DE49-663E-57EB-EA21-EA7DBE3E9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95A507-8DE7-C84A-9085-4A1B975655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772542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589D94C-8C10-7390-1B48-3D53B65C7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2F7E1A3-CB75-9B7E-FFD8-C89C9536E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0C48B5D-7A11-A4E8-87B4-2562B52AC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956FB4-1A49-AB4F-AE2A-F00246D785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3156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1F80A5B-A526-436E-4DA8-0FFF9757125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F84F3FC-97C0-58AE-D0ED-EB282B951B9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B5B67D13-665E-C844-B9F5-8CC28A3B98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621791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EB64C0F-9FE5-7D37-A9B4-D40F3D06D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5506814-D9BB-E22C-89FA-49080C274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3104096-5F6C-8EE9-4207-DD3DA75FD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6818D3-7F13-E34F-ABD4-358E951643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96521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3731D7D-CDF2-0D5C-7614-7C1FB59DA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C1A3644-5F55-7DE6-3331-7E626E0E4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3D3EFE4-6EAB-D264-47A0-22DDAB244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5A9819-B239-7C42-BCAB-E411066479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644418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8D827CB-AEFD-A27C-3D83-FB39E2246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1420D54-B71A-D9BE-EC98-5CFAF1591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BC45CE6-D77C-30CE-E0A1-74543D5C9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363CE-AB08-5248-B5F9-3ECF7EBB28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740651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E253341-87CB-9BD5-AE81-D65C7BC27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0BEB305-01A5-6039-782C-C78850F10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B78AE2D-71FA-0F1A-F1B5-9ED684BE0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16E54E-425F-6440-A4AF-B62A0126C0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077992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73DA44B-4774-F8AE-2C84-5CA092EBC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82C3275-DB6A-20B5-E02B-BC5D6D3AB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65CAFFC-5E69-EC27-0224-DF73336A3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2BC922-6658-3F47-B45C-5743EAEEA1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639400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711DF2-AE54-746E-D15D-E6397AD42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09B618-6E92-3883-630C-6B660323C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E436CA-3244-8FE7-C142-D2F773DAA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52850-CB8B-1344-A7BB-7ADFC924AD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735304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3A5D44-D6BE-CE11-4B73-02FAE7BC1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3F486C-19D4-879F-E994-4A5A5FA09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9731ED-546D-1C8E-C3DB-80B5401D5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357AD7-5101-984C-AD2F-137797A3BD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076087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46B5FE-2AAB-DD02-8C4D-1A2013596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4BDB7A-9BCF-E02E-DC43-E73751A11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D5872-FB48-E838-0854-12808D216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6AE62C-E0AB-0F4A-A383-C29352EE8C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932039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625379-F1CB-29B8-2C9D-7ED631104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8B77B9-78A2-B03D-786C-8AFFEB6A3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5E189F-42ED-DF69-4B36-BE803A152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B99324-0709-B944-B1C7-0917EF4C1E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942822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A7689A-39CE-2783-3F44-3FCBC328D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478F13-2CA7-0391-B0E2-E94CBC23C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F44749-7942-FC49-3695-48AF21A68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E4D056-2791-C44E-A428-35FF6E1F89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6295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2B1CC99-BF9A-B675-1203-32999FE1C38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10DFF52-9C70-EFAF-CED7-AE32131B8C5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5D3D2678-F3B1-8341-9D59-DE71465977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702892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FF2CCCF-2B00-C90E-60C9-6A7197691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B597042-470B-C994-3775-75059F320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F1B040E-F01E-1634-48D6-2E58DE7CF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7F123F-C28D-CF44-9C30-94B511483E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05143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59B884D-0D7B-F53B-E421-DB3547534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CD3DD6D-AFD6-00C6-E12D-34AB8AB49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76A01AF-B32E-831C-8835-C7504B06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671F1B-1F66-5745-88D1-DC9B72BA99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671657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C1E636B-42E2-55D6-EF44-236FE5F00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B05423D-EDE5-965C-9313-19930E529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23E33BA-3CCE-79FD-2CC3-8FF177490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B2C2D1-5602-9D47-AD5D-8FF9A15954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227615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C3D2A45-4B8C-8A95-7A0D-A514E28F9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037737F-B1C6-4116-6179-567FF1696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944EB6F-CF6B-7865-D62B-295EBD9B9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9E4E4A-81B8-F04C-86B9-31DCC23045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107324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7D87534-CE3F-1FE1-8AE2-EC4A27299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DD41977-7C8F-03BD-3B27-779F50D86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2A99187-9343-5E81-1C8D-7394CC95E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13244F-0332-D442-BA18-64BAECED17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007663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0A00E47-6804-223C-D528-610ADFDF0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BD569CA-5A77-1E75-02B6-615BC0DE9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9C74BBC-CABE-E9C7-95E0-3B2F973F8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1E91D8-5AFB-5F43-B677-358EDA4F9C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929459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92C22D-9512-4A8A-A087-1309AD485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A32747-CF19-4185-815E-A21576D55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60E90B-6732-A2B2-046F-963B8CAF5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09AD25-CB8E-CF43-91CB-970601FF02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198761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6BCF90-A6C4-89FF-3695-64158AB78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5FAD5A-433F-084A-046F-B1C40871B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47A1B1-1CCD-F484-62C4-E561C1C18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B61221-8950-F04D-B7C7-82FF4A5415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93221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5A1B-D36C-AA4E-A4AF-537B72777692}" type="datetimeFigureOut">
              <a:rPr lang="en-US" smtClean="0"/>
              <a:t>1/14/23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B336B-1AF5-AB49-9FE2-EA0B4774A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53694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197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486" y="1371601"/>
            <a:ext cx="8229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5A1B-D36C-AA4E-A4AF-537B72777692}" type="datetimeFigureOut">
              <a:rPr lang="en-US" smtClean="0"/>
              <a:t>1/14/23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B336B-1AF5-AB49-9FE2-EA0B4774A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715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D55349-D0EE-87EB-2748-28C204DD5E2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EAEFA14-FCB9-BE9E-1F1C-73F3C667FCE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757E669E-74B4-6040-85CB-F30D1350FC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538104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225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5A1B-D36C-AA4E-A4AF-537B72777692}" type="datetimeFigureOut">
              <a:rPr lang="en-US" smtClean="0"/>
              <a:t>1/14/23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B336B-1AF5-AB49-9FE2-EA0B4774A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37933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1"/>
            <a:ext cx="4038600" cy="4525963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1"/>
            <a:ext cx="4038600" cy="4525963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5A1B-D36C-AA4E-A4AF-537B72777692}" type="datetimeFigureOut">
              <a:rPr lang="en-US" smtClean="0"/>
              <a:t>1/14/23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B336B-1AF5-AB49-9FE2-EA0B4774A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05772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3749"/>
            <a:ext cx="4040188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13511"/>
            <a:ext cx="4040188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373749"/>
            <a:ext cx="4041775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013511"/>
            <a:ext cx="4041775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5A1B-D36C-AA4E-A4AF-537B72777692}" type="datetimeFigureOut">
              <a:rPr lang="en-US" smtClean="0"/>
              <a:t>1/14/23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B336B-1AF5-AB49-9FE2-EA0B4774A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3845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5A1B-D36C-AA4E-A4AF-537B72777692}" type="datetimeFigureOut">
              <a:rPr lang="en-US" smtClean="0"/>
              <a:t>1/14/23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B336B-1AF5-AB49-9FE2-EA0B4774A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6969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5A1B-D36C-AA4E-A4AF-537B72777692}" type="datetimeFigureOut">
              <a:rPr lang="en-US" smtClean="0"/>
              <a:t>1/14/23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B336B-1AF5-AB49-9FE2-EA0B4774A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67138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5A1B-D36C-AA4E-A4AF-537B72777692}" type="datetimeFigureOut">
              <a:rPr lang="en-US" smtClean="0"/>
              <a:t>1/14/23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B336B-1AF5-AB49-9FE2-EA0B4774A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20051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5A1B-D36C-AA4E-A4AF-537B72777692}" type="datetimeFigureOut">
              <a:rPr lang="en-US" smtClean="0"/>
              <a:t>1/14/23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B336B-1AF5-AB49-9FE2-EA0B4774A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1985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371601"/>
            <a:ext cx="8229600" cy="45259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5A1B-D36C-AA4E-A4AF-537B72777692}" type="datetimeFigureOut">
              <a:rPr lang="en-US" smtClean="0"/>
              <a:t>1/14/23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B336B-1AF5-AB49-9FE2-EA0B4774A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53677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5A1B-D36C-AA4E-A4AF-537B72777692}" type="datetimeFigureOut">
              <a:rPr lang="en-US" smtClean="0"/>
              <a:t>1/14/23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B336B-1AF5-AB49-9FE2-EA0B4774A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177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4D352CB-243F-2B54-9B5B-F17DAEA43C5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78BE0C2-2268-14DC-2BAC-500AF53EF33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86192352-8E67-1B4A-8824-9980B142AA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9781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40005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40005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3410F0-F5B9-6442-421B-5C86AD77CFF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14F7F0A-CA48-47CE-13E0-8252D121630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61781FAC-BBEC-3B45-AD76-EADCA10F59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8052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C8F887B-C5BF-7C83-0CD8-CD9741FCEDE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948A800-D3E2-CF29-DEA4-657D69C4286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70E7169D-823A-3F4E-B53F-4246880AD4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4502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05BB37C-FAF1-3759-BDAC-38C6B3EA281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CCF65EB-C2C0-5A69-7F27-C70E67761B8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9C5167ED-BF38-334D-BFBF-8A95D3E25A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9934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6FA53FA-859D-E4B5-579F-11BEF4F792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81000"/>
            <a:ext cx="8153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C4E9054-51D6-4E93-5C0F-AF064937EA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8153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A76FA419-57FF-0321-E965-DAE89552D7E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248400"/>
            <a:ext cx="419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C6A8C32E-9C45-83A1-3F56-F3C255627F1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panose="020B0604020202020204" pitchFamily="34" charset="0"/>
              </a:defRPr>
            </a:lvl1pPr>
          </a:lstStyle>
          <a:p>
            <a:r>
              <a:rPr lang="en-US" altLang="en-US"/>
              <a:t>1-</a:t>
            </a:r>
            <a:fld id="{3344A0E5-0C80-444F-96B4-5C89040A22D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0" name="Line 6">
            <a:extLst>
              <a:ext uri="{FF2B5EF4-FFF2-40B4-BE49-F238E27FC236}">
                <a16:creationId xmlns:a16="http://schemas.microsoft.com/office/drawing/2014/main" id="{ABC5CFAD-A2D9-6673-4393-AEB0CC6039E8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524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" name="Line 7">
            <a:extLst>
              <a:ext uri="{FF2B5EF4-FFF2-40B4-BE49-F238E27FC236}">
                <a16:creationId xmlns:a16="http://schemas.microsoft.com/office/drawing/2014/main" id="{53D5878E-DCCF-B19B-4BB4-62385562D830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219200"/>
            <a:ext cx="8153400" cy="0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1" r:id="rId1"/>
    <p:sldLayoutId id="2147483965" r:id="rId2"/>
    <p:sldLayoutId id="2147483966" r:id="rId3"/>
    <p:sldLayoutId id="2147483967" r:id="rId4"/>
    <p:sldLayoutId id="2147483968" r:id="rId5"/>
    <p:sldLayoutId id="2147483969" r:id="rId6"/>
    <p:sldLayoutId id="2147483970" r:id="rId7"/>
    <p:sldLayoutId id="2147483971" r:id="rId8"/>
    <p:sldLayoutId id="2147483972" r:id="rId9"/>
    <p:sldLayoutId id="2147483973" r:id="rId10"/>
    <p:sldLayoutId id="2147483974" r:id="rId11"/>
    <p:sldLayoutId id="2147483975" r:id="rId12"/>
    <p:sldLayoutId id="2147483976" r:id="rId13"/>
    <p:sldLayoutId id="2147483977" r:id="rId14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Lucida Sans Unicode" pitchFamily="34" charset="0"/>
          <a:ea typeface="Lucida Sans Unicode" pitchFamily="34" charset="0"/>
          <a:cs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Lucida Sans Unicode" pitchFamily="34" charset="0"/>
          <a:ea typeface="Lucida Sans Unicode" pitchFamily="34" charset="0"/>
          <a:cs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Lucida Sans Unicode" pitchFamily="34" charset="0"/>
          <a:ea typeface="Lucida Sans Unicode" pitchFamily="34" charset="0"/>
          <a:cs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Lucida Sans Unicode" pitchFamily="34" charset="0"/>
          <a:ea typeface="Lucida Sans Unicode" pitchFamily="34" charset="0"/>
          <a:cs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Lucida Sans Unicode" pitchFamily="34" charset="0"/>
          <a:ea typeface="Lucida Sans Unicode" pitchFamily="34" charset="0"/>
          <a:cs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Lucida Sans Unicode" pitchFamily="34" charset="0"/>
          <a:ea typeface="Lucida Sans Unicode" pitchFamily="34" charset="0"/>
          <a:cs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Lucida Sans Unicode" pitchFamily="34" charset="0"/>
          <a:ea typeface="Lucida Sans Unicode" pitchFamily="34" charset="0"/>
          <a:cs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Lucida Sans Unicode" pitchFamily="34" charset="0"/>
          <a:ea typeface="Lucida Sans Unicode" pitchFamily="34" charset="0"/>
          <a:cs typeface="Lucida Sans Unicode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accent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rgbClr val="666699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accent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666699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666699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666699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666699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666699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78B61622-4DAA-8F15-E362-CBFD57C0594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2B558B2B-9B75-46C7-2C41-5C5E99A17DC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6F1E3-1D25-BB5C-0FFC-CAB7E3678D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" panose="02020603050405020304" pitchFamily="18" charset="0"/>
                <a:ea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959ECB-2D3D-80EC-7251-05908F1CB1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" panose="02020603050405020304" pitchFamily="18" charset="0"/>
                <a:ea typeface="Lucida Sans Unicode" panose="020B0602030504020204" pitchFamily="34" charset="0"/>
              </a:defRPr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84185C-067C-4798-F5BB-072F788164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A0270A97-F81A-0040-A162-0FFE51FDD54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8" r:id="rId1"/>
    <p:sldLayoutId id="2147483979" r:id="rId2"/>
    <p:sldLayoutId id="2147483980" r:id="rId3"/>
    <p:sldLayoutId id="2147483981" r:id="rId4"/>
    <p:sldLayoutId id="2147483982" r:id="rId5"/>
    <p:sldLayoutId id="2147483983" r:id="rId6"/>
    <p:sldLayoutId id="2147483984" r:id="rId7"/>
    <p:sldLayoutId id="2147483985" r:id="rId8"/>
    <p:sldLayoutId id="2147483986" r:id="rId9"/>
    <p:sldLayoutId id="2147483987" r:id="rId10"/>
    <p:sldLayoutId id="2147483988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>
            <a:extLst>
              <a:ext uri="{FF2B5EF4-FFF2-40B4-BE49-F238E27FC236}">
                <a16:creationId xmlns:a16="http://schemas.microsoft.com/office/drawing/2014/main" id="{8E2C79DA-B877-0DC9-B014-3F04E4368AC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Text Placeholder 2">
            <a:extLst>
              <a:ext uri="{FF2B5EF4-FFF2-40B4-BE49-F238E27FC236}">
                <a16:creationId xmlns:a16="http://schemas.microsoft.com/office/drawing/2014/main" id="{362A6762-9808-6E3D-466A-DFE898C160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56741D-5BA9-DB94-F152-AA5CE9D57C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" panose="02020603050405020304" pitchFamily="18" charset="0"/>
                <a:ea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137DAF-354E-57EC-A3CD-0014325561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" panose="02020603050405020304" pitchFamily="18" charset="0"/>
                <a:ea typeface="Lucida Sans Unicode" panose="020B0602030504020204" pitchFamily="34" charset="0"/>
              </a:defRPr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967036-CDE1-34EA-DF7F-7133B5BDA9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9D05EE2E-5A62-0B48-9F7E-42EA08ADDF5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9" r:id="rId1"/>
    <p:sldLayoutId id="2147483990" r:id="rId2"/>
    <p:sldLayoutId id="2147483991" r:id="rId3"/>
    <p:sldLayoutId id="2147483992" r:id="rId4"/>
    <p:sldLayoutId id="2147483993" r:id="rId5"/>
    <p:sldLayoutId id="2147483994" r:id="rId6"/>
    <p:sldLayoutId id="2147483995" r:id="rId7"/>
    <p:sldLayoutId id="2147483996" r:id="rId8"/>
    <p:sldLayoutId id="2147483997" r:id="rId9"/>
    <p:sldLayoutId id="2147483998" r:id="rId10"/>
    <p:sldLayoutId id="2147483999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>
            <a:extLst>
              <a:ext uri="{FF2B5EF4-FFF2-40B4-BE49-F238E27FC236}">
                <a16:creationId xmlns:a16="http://schemas.microsoft.com/office/drawing/2014/main" id="{02BA65A8-90D1-FD1B-5B80-1CF3BDC1B64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099" name="Text Placeholder 2">
            <a:extLst>
              <a:ext uri="{FF2B5EF4-FFF2-40B4-BE49-F238E27FC236}">
                <a16:creationId xmlns:a16="http://schemas.microsoft.com/office/drawing/2014/main" id="{52DA156B-3F48-D604-E415-733D0C6DA1A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D43FC2-E9DB-C69E-BD56-E29E2338B3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EB9E8C-A21E-D502-38E7-99275E8FB6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2D2DE0-F879-8420-5C61-6AF33B545C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3CA2752-FEFC-2441-8702-0DB300A38A2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0" r:id="rId1"/>
    <p:sldLayoutId id="2147484001" r:id="rId2"/>
    <p:sldLayoutId id="2147484002" r:id="rId3"/>
    <p:sldLayoutId id="2147484003" r:id="rId4"/>
    <p:sldLayoutId id="2147484004" r:id="rId5"/>
    <p:sldLayoutId id="2147484005" r:id="rId6"/>
    <p:sldLayoutId id="2147484006" r:id="rId7"/>
    <p:sldLayoutId id="2147484007" r:id="rId8"/>
    <p:sldLayoutId id="2147484008" r:id="rId9"/>
    <p:sldLayoutId id="2147484009" r:id="rId10"/>
    <p:sldLayoutId id="214748401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8505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C5A1B-D36C-AA4E-A4AF-537B72777692}" type="datetimeFigureOut">
              <a:rPr lang="en-US" smtClean="0"/>
              <a:t>1/14/23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B336B-1AF5-AB49-9FE2-EA0B4774A29A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Bluemarkleft.png">
            <a:extLst>
              <a:ext uri="{FF2B5EF4-FFF2-40B4-BE49-F238E27FC236}">
                <a16:creationId xmlns:a16="http://schemas.microsoft.com/office/drawing/2014/main" id="{97FC2721-AACA-1741-99E3-A4FCC83762E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5755" y="5934549"/>
            <a:ext cx="1907745" cy="748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115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13" r:id="rId1"/>
    <p:sldLayoutId id="2147484014" r:id="rId2"/>
    <p:sldLayoutId id="2147484015" r:id="rId3"/>
    <p:sldLayoutId id="2147484016" r:id="rId4"/>
    <p:sldLayoutId id="2147484017" r:id="rId5"/>
    <p:sldLayoutId id="2147484018" r:id="rId6"/>
    <p:sldLayoutId id="2147484019" r:id="rId7"/>
    <p:sldLayoutId id="2147484020" r:id="rId8"/>
    <p:sldLayoutId id="2147484021" r:id="rId9"/>
    <p:sldLayoutId id="2147484022" r:id="rId10"/>
    <p:sldLayoutId id="2147484023" r:id="rId11"/>
  </p:sldLayoutIdLst>
  <p:txStyles>
    <p:titleStyle>
      <a:lvl1pPr algn="ctr" defTabSz="51435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881" indent="-192881" algn="l" defTabSz="51435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17910" indent="-160735" algn="l" defTabSz="514350" rtl="0" eaLnBrk="1" latinLnBrk="0" hangingPunct="1">
        <a:spcBef>
          <a:spcPct val="20000"/>
        </a:spcBef>
        <a:buFont typeface="Arial" pitchFamily="34" charset="0"/>
        <a:buChar char="–"/>
        <a:defRPr sz="1575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spcBef>
          <a:spcPct val="20000"/>
        </a:spcBef>
        <a:buFont typeface="Arial" pitchFamily="34" charset="0"/>
        <a:buChar char="–"/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spcBef>
          <a:spcPct val="20000"/>
        </a:spcBef>
        <a:buFont typeface="Arial" pitchFamily="34" charset="0"/>
        <a:buChar char="»"/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9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9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9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9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>
            <a:extLst>
              <a:ext uri="{FF2B5EF4-FFF2-40B4-BE49-F238E27FC236}">
                <a16:creationId xmlns:a16="http://schemas.microsoft.com/office/drawing/2014/main" id="{3B0850B3-9478-9D0E-EA6D-8D0565551E4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57200" y="1295400"/>
            <a:ext cx="3657600" cy="1143000"/>
          </a:xfrm>
        </p:spPr>
        <p:txBody>
          <a:bodyPr/>
          <a:lstStyle/>
          <a:p>
            <a:pPr eaLnBrk="1" hangingPunct="1"/>
            <a:r>
              <a:rPr lang="en-US" altLang="en-US"/>
              <a:t>Chapter 1</a:t>
            </a:r>
          </a:p>
        </p:txBody>
      </p:sp>
      <p:sp>
        <p:nvSpPr>
          <p:cNvPr id="7171" name="Rectangle 5">
            <a:extLst>
              <a:ext uri="{FF2B5EF4-FFF2-40B4-BE49-F238E27FC236}">
                <a16:creationId xmlns:a16="http://schemas.microsoft.com/office/drawing/2014/main" id="{9FEA612E-FD72-718F-0DB3-C0C8C4C3DAB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Preliminaries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3">
            <a:extLst>
              <a:ext uri="{FF2B5EF4-FFF2-40B4-BE49-F238E27FC236}">
                <a16:creationId xmlns:a16="http://schemas.microsoft.com/office/drawing/2014/main" id="{3016A2E7-46C1-6EE8-5FB5-B9040B63079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25603" name="Slide Number Placeholder 4">
            <a:extLst>
              <a:ext uri="{FF2B5EF4-FFF2-40B4-BE49-F238E27FC236}">
                <a16:creationId xmlns:a16="http://schemas.microsoft.com/office/drawing/2014/main" id="{C89EF253-5BD0-6336-60A0-AE32A5F83C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E8550F64-FCB5-834D-BC24-9938D983F15D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5604" name="Rectangle 2">
            <a:extLst>
              <a:ext uri="{FF2B5EF4-FFF2-40B4-BE49-F238E27FC236}">
                <a16:creationId xmlns:a16="http://schemas.microsoft.com/office/drawing/2014/main" id="{9504C8D9-99F5-7828-4C3F-6B3A8F5188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Tradeoffs</a:t>
            </a:r>
          </a:p>
        </p:txBody>
      </p:sp>
      <p:sp>
        <p:nvSpPr>
          <p:cNvPr id="25605" name="Rectangle 3">
            <a:extLst>
              <a:ext uri="{FF2B5EF4-FFF2-40B4-BE49-F238E27FC236}">
                <a16:creationId xmlns:a16="http://schemas.microsoft.com/office/drawing/2014/main" id="{AA469C1B-6BE5-E255-9B80-4A2B4D2F79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Writability vs. Performance?</a:t>
            </a:r>
          </a:p>
          <a:p>
            <a:pPr eaLnBrk="1" hangingPunct="1"/>
            <a:r>
              <a:rPr lang="en-US" altLang="en-US" dirty="0"/>
              <a:t>Writability vs. Reliability?</a:t>
            </a:r>
          </a:p>
          <a:p>
            <a:pPr eaLnBrk="1" hangingPunct="1"/>
            <a:r>
              <a:rPr lang="en-US" altLang="en-US" dirty="0"/>
              <a:t>Reliability vs. Performance?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F91B50-E7BC-5B0B-CCF0-7C3813258DEA}"/>
              </a:ext>
            </a:extLst>
          </p:cNvPr>
          <p:cNvSpPr txBox="1"/>
          <p:nvPr/>
        </p:nvSpPr>
        <p:spPr>
          <a:xfrm>
            <a:off x="1927686" y="4724400"/>
            <a:ext cx="5288627" cy="769441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sz="4400" dirty="0"/>
              <a:t>Do in-class exercise!!!</a:t>
            </a:r>
          </a:p>
        </p:txBody>
      </p:sp>
    </p:spTree>
    <p:extLst>
      <p:ext uri="{BB962C8B-B14F-4D97-AF65-F5344CB8AC3E}">
        <p14:creationId xmlns:p14="http://schemas.microsoft.com/office/powerpoint/2010/main" val="2471357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oter Placeholder 3">
            <a:extLst>
              <a:ext uri="{FF2B5EF4-FFF2-40B4-BE49-F238E27FC236}">
                <a16:creationId xmlns:a16="http://schemas.microsoft.com/office/drawing/2014/main" id="{949FE41C-9253-0894-BFBF-4786C3C9CAC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39939" name="Slide Number Placeholder 4">
            <a:extLst>
              <a:ext uri="{FF2B5EF4-FFF2-40B4-BE49-F238E27FC236}">
                <a16:creationId xmlns:a16="http://schemas.microsoft.com/office/drawing/2014/main" id="{B3C261ED-BD9F-180A-7349-33A194E791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7AE948F0-B054-6449-8DA5-72BBDCC7C80F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9940" name="Rectangle 2">
            <a:extLst>
              <a:ext uri="{FF2B5EF4-FFF2-40B4-BE49-F238E27FC236}">
                <a16:creationId xmlns:a16="http://schemas.microsoft.com/office/drawing/2014/main" id="{49FB903C-D198-19EC-0D27-8BD003C8C9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Language Design Trade-Offs</a:t>
            </a:r>
          </a:p>
        </p:txBody>
      </p:sp>
      <p:sp>
        <p:nvSpPr>
          <p:cNvPr id="39941" name="Rectangle 3">
            <a:extLst>
              <a:ext uri="{FF2B5EF4-FFF2-40B4-BE49-F238E27FC236}">
                <a16:creationId xmlns:a16="http://schemas.microsoft.com/office/drawing/2014/main" id="{47AF369E-7242-C97D-0E52-6D971BF889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15340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dirty="0"/>
              <a:t>Reliability vs. cost of execution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/>
              <a:t>Example: Java demands all references to array elements be checked for proper indexing, which leads to increased execution costs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</a:pPr>
            <a:r>
              <a:rPr lang="en-US" altLang="en-US" dirty="0"/>
              <a:t>Readability vs. writability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/>
              <a:t>Example: APL provides many powerful operators (and a large number of new symbols), allowing complex computations to be written in a compact program but at the cost of poor</a:t>
            </a:r>
            <a:r>
              <a:rPr lang="en-US" altLang="en-US" dirty="0"/>
              <a:t> </a:t>
            </a:r>
            <a:r>
              <a:rPr lang="en-US" altLang="en-US" sz="2000" dirty="0"/>
              <a:t>readability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</a:pPr>
            <a:r>
              <a:rPr lang="en-US" altLang="en-US" dirty="0"/>
              <a:t>Writability (flexibility) vs. reliability</a:t>
            </a:r>
            <a:endParaRPr lang="en-US" altLang="en-US" sz="2400" dirty="0"/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/>
              <a:t>Example: C++ pointers are powerful and very flexible but are unreliable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6647B-8AF8-444F-D8A2-78ED531FE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33400"/>
            <a:ext cx="8153400" cy="990600"/>
          </a:xfrm>
        </p:spPr>
        <p:txBody>
          <a:bodyPr/>
          <a:lstStyle/>
          <a:p>
            <a:r>
              <a:rPr lang="en-US" sz="2800" dirty="0"/>
              <a:t>Origins of Modern Programming Languages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CAD404-F693-FD3D-1454-6DC30F2A664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CA396C-6827-6166-FF03-DEBFC6A204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C4AE4743-2FB9-9246-A53B-1DA134B9E9E3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A8EE9A5-F671-0F93-A68B-AC7EFCE3CAB5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1447800"/>
            <a:ext cx="8153400" cy="4572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100">
                <a:solidFill>
                  <a:srgbClr val="66669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altLang="en-US" kern="0" dirty="0"/>
              <a:t>First electronic computers of the 1940s used machine language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kern="0" dirty="0"/>
              <a:t>Sequence of 1s and 0s that correspond directly to wires in the CPU.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C58BAEE-BCC8-F862-CA9C-28E276E1EA83}"/>
              </a:ext>
            </a:extLst>
          </p:cNvPr>
          <p:cNvCxnSpPr>
            <a:cxnSpLocks/>
          </p:cNvCxnSpPr>
          <p:nvPr/>
        </p:nvCxnSpPr>
        <p:spPr>
          <a:xfrm>
            <a:off x="1795460" y="4412181"/>
            <a:ext cx="1345766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9672EF6-47CC-7660-7CF1-5CF76209ADD6}"/>
              </a:ext>
            </a:extLst>
          </p:cNvPr>
          <p:cNvCxnSpPr>
            <a:cxnSpLocks/>
          </p:cNvCxnSpPr>
          <p:nvPr/>
        </p:nvCxnSpPr>
        <p:spPr>
          <a:xfrm>
            <a:off x="2331720" y="4736214"/>
            <a:ext cx="809506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C4BE268-105C-EBF0-8E37-BAC53C89E650}"/>
              </a:ext>
            </a:extLst>
          </p:cNvPr>
          <p:cNvCxnSpPr>
            <a:cxnSpLocks/>
          </p:cNvCxnSpPr>
          <p:nvPr/>
        </p:nvCxnSpPr>
        <p:spPr>
          <a:xfrm>
            <a:off x="2597922" y="5759199"/>
            <a:ext cx="533342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BA9A9822-23E4-5D27-3BD5-E6D15B4F3FC2}"/>
              </a:ext>
            </a:extLst>
          </p:cNvPr>
          <p:cNvSpPr/>
          <p:nvPr/>
        </p:nvSpPr>
        <p:spPr>
          <a:xfrm>
            <a:off x="3118474" y="3650153"/>
            <a:ext cx="2805545" cy="24210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white"/>
                </a:solidFill>
                <a:latin typeface="Calibri"/>
              </a:rPr>
              <a:t>Register File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8C9B6B8-02DA-42CB-1967-550102814DA0}"/>
              </a:ext>
            </a:extLst>
          </p:cNvPr>
          <p:cNvSpPr txBox="1"/>
          <p:nvPr/>
        </p:nvSpPr>
        <p:spPr>
          <a:xfrm>
            <a:off x="3148761" y="3906545"/>
            <a:ext cx="32573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350" dirty="0">
                <a:solidFill>
                  <a:prstClr val="white"/>
                </a:solidFill>
                <a:latin typeface="Calibri"/>
                <a:cs typeface="+mn-cs"/>
              </a:rPr>
              <a:t>a</a:t>
            </a:r>
            <a:r>
              <a:rPr lang="en-US" sz="1350" baseline="-25000" dirty="0">
                <a:solidFill>
                  <a:prstClr val="white"/>
                </a:solidFill>
                <a:latin typeface="Calibri"/>
                <a:cs typeface="+mn-cs"/>
              </a:rPr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31D7753-5AA2-E105-6DBB-BE7C93CA9DCD}"/>
              </a:ext>
            </a:extLst>
          </p:cNvPr>
          <p:cNvSpPr txBox="1"/>
          <p:nvPr/>
        </p:nvSpPr>
        <p:spPr>
          <a:xfrm>
            <a:off x="3149644" y="4259660"/>
            <a:ext cx="32573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350" dirty="0">
                <a:solidFill>
                  <a:prstClr val="white"/>
                </a:solidFill>
                <a:latin typeface="Calibri"/>
                <a:cs typeface="+mn-cs"/>
              </a:rPr>
              <a:t>a</a:t>
            </a:r>
            <a:r>
              <a:rPr lang="en-US" sz="1350" baseline="-25000" dirty="0">
                <a:solidFill>
                  <a:prstClr val="white"/>
                </a:solidFill>
                <a:latin typeface="Calibri"/>
                <a:cs typeface="+mn-cs"/>
              </a:rPr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9608DA1-1324-EB60-646D-BB4AAB0B9159}"/>
              </a:ext>
            </a:extLst>
          </p:cNvPr>
          <p:cNvSpPr txBox="1"/>
          <p:nvPr/>
        </p:nvSpPr>
        <p:spPr>
          <a:xfrm>
            <a:off x="3134056" y="4553747"/>
            <a:ext cx="32573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350" dirty="0">
                <a:solidFill>
                  <a:prstClr val="white"/>
                </a:solidFill>
                <a:latin typeface="Calibri"/>
                <a:cs typeface="+mn-cs"/>
              </a:rPr>
              <a:t>a</a:t>
            </a:r>
            <a:r>
              <a:rPr lang="en-US" sz="1350" baseline="-25000" dirty="0">
                <a:solidFill>
                  <a:prstClr val="white"/>
                </a:solidFill>
                <a:latin typeface="Calibri"/>
                <a:cs typeface="+mn-cs"/>
              </a:rPr>
              <a:t>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1ABACEE-C169-FF5F-C36E-6E6DC7EA9B67}"/>
              </a:ext>
            </a:extLst>
          </p:cNvPr>
          <p:cNvSpPr txBox="1"/>
          <p:nvPr/>
        </p:nvSpPr>
        <p:spPr>
          <a:xfrm>
            <a:off x="5559144" y="3903887"/>
            <a:ext cx="346538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350" dirty="0">
                <a:solidFill>
                  <a:prstClr val="white"/>
                </a:solidFill>
                <a:latin typeface="Calibri"/>
                <a:cs typeface="+mn-cs"/>
              </a:rPr>
              <a:t>rd</a:t>
            </a:r>
            <a:r>
              <a:rPr lang="en-US" sz="1350" baseline="-25000" dirty="0">
                <a:solidFill>
                  <a:prstClr val="white"/>
                </a:solidFill>
                <a:latin typeface="Calibri"/>
                <a:cs typeface="+mn-cs"/>
              </a:rPr>
              <a:t>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BF8C4CA-E96A-7EAC-2311-DD581B0FD061}"/>
              </a:ext>
            </a:extLst>
          </p:cNvPr>
          <p:cNvSpPr txBox="1"/>
          <p:nvPr/>
        </p:nvSpPr>
        <p:spPr>
          <a:xfrm>
            <a:off x="5519035" y="4989500"/>
            <a:ext cx="39228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350" dirty="0">
                <a:solidFill>
                  <a:prstClr val="white"/>
                </a:solidFill>
                <a:latin typeface="Calibri"/>
                <a:cs typeface="+mn-cs"/>
              </a:rPr>
              <a:t>rd</a:t>
            </a:r>
            <a:r>
              <a:rPr lang="en-US" sz="1350" baseline="-25000" dirty="0">
                <a:solidFill>
                  <a:prstClr val="white"/>
                </a:solidFill>
                <a:latin typeface="Calibri"/>
                <a:cs typeface="+mn-cs"/>
              </a:rPr>
              <a:t>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6444961-640C-2B2F-2024-8E2A5B592F49}"/>
              </a:ext>
            </a:extLst>
          </p:cNvPr>
          <p:cNvSpPr txBox="1"/>
          <p:nvPr/>
        </p:nvSpPr>
        <p:spPr>
          <a:xfrm>
            <a:off x="3118474" y="4888448"/>
            <a:ext cx="39466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350" dirty="0">
                <a:solidFill>
                  <a:prstClr val="white"/>
                </a:solidFill>
                <a:latin typeface="Calibri"/>
                <a:cs typeface="+mn-cs"/>
              </a:rPr>
              <a:t>wd</a:t>
            </a:r>
            <a:endParaRPr lang="en-US" sz="1350" baseline="-25000" dirty="0">
              <a:solidFill>
                <a:prstClr val="white"/>
              </a:solidFill>
              <a:latin typeface="Calibri"/>
              <a:cs typeface="+mn-cs"/>
            </a:endParaRPr>
          </a:p>
        </p:txBody>
      </p:sp>
      <p:sp>
        <p:nvSpPr>
          <p:cNvPr id="16" name="Trapezoid 15">
            <a:extLst>
              <a:ext uri="{FF2B5EF4-FFF2-40B4-BE49-F238E27FC236}">
                <a16:creationId xmlns:a16="http://schemas.microsoft.com/office/drawing/2014/main" id="{C8A04E73-2940-F32C-0C0A-36F360E2E85E}"/>
              </a:ext>
            </a:extLst>
          </p:cNvPr>
          <p:cNvSpPr/>
          <p:nvPr/>
        </p:nvSpPr>
        <p:spPr>
          <a:xfrm rot="5400000">
            <a:off x="6974076" y="4225827"/>
            <a:ext cx="1606010" cy="869960"/>
          </a:xfrm>
          <a:prstGeom prst="trapezoid">
            <a:avLst>
              <a:gd name="adj" fmla="val 49074"/>
            </a:avLst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788" dirty="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56389E5-40CA-CF60-F35E-CBE72EE96F65}"/>
              </a:ext>
            </a:extLst>
          </p:cNvPr>
          <p:cNvCxnSpPr>
            <a:cxnSpLocks/>
          </p:cNvCxnSpPr>
          <p:nvPr/>
        </p:nvCxnSpPr>
        <p:spPr>
          <a:xfrm>
            <a:off x="685800" y="3034002"/>
            <a:ext cx="7187184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4EE484D-4560-F743-9A94-4D6F16F6808D}"/>
              </a:ext>
            </a:extLst>
          </p:cNvPr>
          <p:cNvCxnSpPr>
            <a:cxnSpLocks/>
          </p:cNvCxnSpPr>
          <p:nvPr/>
        </p:nvCxnSpPr>
        <p:spPr>
          <a:xfrm>
            <a:off x="7870599" y="3027378"/>
            <a:ext cx="0" cy="1103231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82E5518-D30D-88A7-4DBD-AB054737595B}"/>
              </a:ext>
            </a:extLst>
          </p:cNvPr>
          <p:cNvCxnSpPr>
            <a:cxnSpLocks/>
          </p:cNvCxnSpPr>
          <p:nvPr/>
        </p:nvCxnSpPr>
        <p:spPr>
          <a:xfrm>
            <a:off x="8212061" y="4660808"/>
            <a:ext cx="588272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riangle 19">
            <a:extLst>
              <a:ext uri="{FF2B5EF4-FFF2-40B4-BE49-F238E27FC236}">
                <a16:creationId xmlns:a16="http://schemas.microsoft.com/office/drawing/2014/main" id="{2F934713-8EC4-2D0B-976E-127BFF443AC1}"/>
              </a:ext>
            </a:extLst>
          </p:cNvPr>
          <p:cNvSpPr/>
          <p:nvPr/>
        </p:nvSpPr>
        <p:spPr>
          <a:xfrm rot="5400000">
            <a:off x="7050465" y="4315457"/>
            <a:ext cx="718674" cy="669854"/>
          </a:xfrm>
          <a:prstGeom prst="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788" dirty="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92F93A3-591F-55A8-EC50-8F2190621280}"/>
              </a:ext>
            </a:extLst>
          </p:cNvPr>
          <p:cNvCxnSpPr>
            <a:cxnSpLocks/>
          </p:cNvCxnSpPr>
          <p:nvPr/>
        </p:nvCxnSpPr>
        <p:spPr>
          <a:xfrm flipV="1">
            <a:off x="5436051" y="4162375"/>
            <a:ext cx="1906050" cy="3731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7818407-2356-D60B-D3A4-42D1AEC4BCE1}"/>
              </a:ext>
            </a:extLst>
          </p:cNvPr>
          <p:cNvCxnSpPr>
            <a:cxnSpLocks/>
          </p:cNvCxnSpPr>
          <p:nvPr/>
        </p:nvCxnSpPr>
        <p:spPr>
          <a:xfrm>
            <a:off x="5924019" y="5124741"/>
            <a:ext cx="1418079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AC11A82-F947-1D4E-7DD3-10442547CE77}"/>
              </a:ext>
            </a:extLst>
          </p:cNvPr>
          <p:cNvCxnSpPr>
            <a:cxnSpLocks/>
          </p:cNvCxnSpPr>
          <p:nvPr/>
        </p:nvCxnSpPr>
        <p:spPr>
          <a:xfrm flipV="1">
            <a:off x="7045553" y="4087409"/>
            <a:ext cx="118924" cy="141257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D34C33E-B729-624A-C52D-B9B227548C49}"/>
              </a:ext>
            </a:extLst>
          </p:cNvPr>
          <p:cNvCxnSpPr>
            <a:cxnSpLocks/>
          </p:cNvCxnSpPr>
          <p:nvPr/>
        </p:nvCxnSpPr>
        <p:spPr>
          <a:xfrm flipV="1">
            <a:off x="7045553" y="5067762"/>
            <a:ext cx="118924" cy="141257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CFD7A455-F98D-4825-6DF1-8E3AEEAF57E4}"/>
              </a:ext>
            </a:extLst>
          </p:cNvPr>
          <p:cNvSpPr txBox="1"/>
          <p:nvPr/>
        </p:nvSpPr>
        <p:spPr>
          <a:xfrm>
            <a:off x="6834080" y="4861771"/>
            <a:ext cx="38023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500" dirty="0">
                <a:solidFill>
                  <a:prstClr val="white"/>
                </a:solidFill>
                <a:latin typeface="Calibri"/>
                <a:cs typeface="+mn-cs"/>
              </a:rPr>
              <a:t>32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FAFE26B-9774-3383-136D-106E7BC665F9}"/>
              </a:ext>
            </a:extLst>
          </p:cNvPr>
          <p:cNvSpPr txBox="1"/>
          <p:nvPr/>
        </p:nvSpPr>
        <p:spPr>
          <a:xfrm>
            <a:off x="6819089" y="3880804"/>
            <a:ext cx="38023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500" dirty="0">
                <a:solidFill>
                  <a:prstClr val="white"/>
                </a:solidFill>
                <a:latin typeface="Calibri"/>
                <a:cs typeface="+mn-cs"/>
              </a:rPr>
              <a:t>32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9CD8BC8-C6B7-ADA1-0E2C-BD149AD08987}"/>
              </a:ext>
            </a:extLst>
          </p:cNvPr>
          <p:cNvCxnSpPr>
            <a:cxnSpLocks/>
          </p:cNvCxnSpPr>
          <p:nvPr/>
        </p:nvCxnSpPr>
        <p:spPr>
          <a:xfrm flipV="1">
            <a:off x="8500257" y="4591457"/>
            <a:ext cx="118924" cy="141257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CB3C5F3C-3872-6C39-223B-4256684AEB69}"/>
              </a:ext>
            </a:extLst>
          </p:cNvPr>
          <p:cNvSpPr txBox="1"/>
          <p:nvPr/>
        </p:nvSpPr>
        <p:spPr>
          <a:xfrm>
            <a:off x="8283124" y="4384852"/>
            <a:ext cx="38023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500" dirty="0">
                <a:solidFill>
                  <a:prstClr val="white"/>
                </a:solidFill>
                <a:latin typeface="Calibri"/>
                <a:cs typeface="+mn-cs"/>
              </a:rPr>
              <a:t>32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58E4ADE-8945-7FEF-9CE6-E563BFEFC539}"/>
              </a:ext>
            </a:extLst>
          </p:cNvPr>
          <p:cNvSpPr txBox="1"/>
          <p:nvPr/>
        </p:nvSpPr>
        <p:spPr>
          <a:xfrm>
            <a:off x="2597922" y="3859318"/>
            <a:ext cx="28245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500" dirty="0">
                <a:solidFill>
                  <a:prstClr val="white"/>
                </a:solidFill>
                <a:latin typeface="Calibri"/>
                <a:cs typeface="+mn-cs"/>
              </a:rPr>
              <a:t>5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4F38B48-8655-5D41-25AE-FC60E7743021}"/>
              </a:ext>
            </a:extLst>
          </p:cNvPr>
          <p:cNvCxnSpPr>
            <a:cxnSpLocks/>
          </p:cNvCxnSpPr>
          <p:nvPr/>
        </p:nvCxnSpPr>
        <p:spPr>
          <a:xfrm flipV="1">
            <a:off x="2702563" y="4065121"/>
            <a:ext cx="118924" cy="141257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3C5DB191-7263-F084-647F-04BDE5F424B9}"/>
              </a:ext>
            </a:extLst>
          </p:cNvPr>
          <p:cNvSpPr txBox="1"/>
          <p:nvPr/>
        </p:nvSpPr>
        <p:spPr>
          <a:xfrm>
            <a:off x="2627831" y="4130609"/>
            <a:ext cx="28245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500" dirty="0">
                <a:solidFill>
                  <a:prstClr val="white"/>
                </a:solidFill>
                <a:latin typeface="Calibri"/>
                <a:cs typeface="+mn-cs"/>
              </a:rPr>
              <a:t>5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712B5D4C-C494-9D5B-6B3A-710425B15992}"/>
              </a:ext>
            </a:extLst>
          </p:cNvPr>
          <p:cNvCxnSpPr>
            <a:cxnSpLocks/>
          </p:cNvCxnSpPr>
          <p:nvPr/>
        </p:nvCxnSpPr>
        <p:spPr>
          <a:xfrm flipV="1">
            <a:off x="2732472" y="4336412"/>
            <a:ext cx="118924" cy="141257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646D684F-8846-0EED-B258-4B8E3A8FEE68}"/>
              </a:ext>
            </a:extLst>
          </p:cNvPr>
          <p:cNvSpPr txBox="1"/>
          <p:nvPr/>
        </p:nvSpPr>
        <p:spPr>
          <a:xfrm>
            <a:off x="2608252" y="4454643"/>
            <a:ext cx="28245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500" dirty="0">
                <a:solidFill>
                  <a:prstClr val="white"/>
                </a:solidFill>
                <a:latin typeface="Calibri"/>
                <a:cs typeface="+mn-cs"/>
              </a:rPr>
              <a:t>5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34934B3-45A4-08E2-06DB-6C5516BFE768}"/>
              </a:ext>
            </a:extLst>
          </p:cNvPr>
          <p:cNvCxnSpPr>
            <a:cxnSpLocks/>
          </p:cNvCxnSpPr>
          <p:nvPr/>
        </p:nvCxnSpPr>
        <p:spPr>
          <a:xfrm flipV="1">
            <a:off x="2712893" y="4660445"/>
            <a:ext cx="118924" cy="141257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A3D4369E-78BD-F284-6537-B07C3569EE2D}"/>
              </a:ext>
            </a:extLst>
          </p:cNvPr>
          <p:cNvCxnSpPr>
            <a:cxnSpLocks/>
          </p:cNvCxnSpPr>
          <p:nvPr/>
        </p:nvCxnSpPr>
        <p:spPr>
          <a:xfrm>
            <a:off x="2359878" y="5072992"/>
            <a:ext cx="793505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0B228FE5-8C85-D091-459E-592789AD480A}"/>
              </a:ext>
            </a:extLst>
          </p:cNvPr>
          <p:cNvSpPr txBox="1"/>
          <p:nvPr/>
        </p:nvSpPr>
        <p:spPr>
          <a:xfrm>
            <a:off x="2645365" y="4810022"/>
            <a:ext cx="38023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500" dirty="0">
                <a:solidFill>
                  <a:prstClr val="white"/>
                </a:solidFill>
                <a:latin typeface="Calibri"/>
                <a:cs typeface="+mn-cs"/>
              </a:rPr>
              <a:t>32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399F0CB-8944-AC09-6BD1-C48D2F337CDB}"/>
              </a:ext>
            </a:extLst>
          </p:cNvPr>
          <p:cNvCxnSpPr>
            <a:cxnSpLocks/>
          </p:cNvCxnSpPr>
          <p:nvPr/>
        </p:nvCxnSpPr>
        <p:spPr>
          <a:xfrm flipV="1">
            <a:off x="2827193" y="5013738"/>
            <a:ext cx="118924" cy="141257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A10BA2B6-2B5B-2853-56BC-F3EF59F05B57}"/>
              </a:ext>
            </a:extLst>
          </p:cNvPr>
          <p:cNvCxnSpPr>
            <a:cxnSpLocks/>
          </p:cNvCxnSpPr>
          <p:nvPr/>
        </p:nvCxnSpPr>
        <p:spPr>
          <a:xfrm flipH="1">
            <a:off x="2359878" y="5067763"/>
            <a:ext cx="11006" cy="1180637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98439A8-D73D-88D7-E47E-4E233F4A70A7}"/>
              </a:ext>
            </a:extLst>
          </p:cNvPr>
          <p:cNvCxnSpPr>
            <a:cxnSpLocks/>
          </p:cNvCxnSpPr>
          <p:nvPr/>
        </p:nvCxnSpPr>
        <p:spPr>
          <a:xfrm>
            <a:off x="2349547" y="6248400"/>
            <a:ext cx="6446679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7F6FFAE-D91B-A8A1-0364-27663E195860}"/>
              </a:ext>
            </a:extLst>
          </p:cNvPr>
          <p:cNvCxnSpPr>
            <a:cxnSpLocks/>
          </p:cNvCxnSpPr>
          <p:nvPr/>
        </p:nvCxnSpPr>
        <p:spPr>
          <a:xfrm flipH="1">
            <a:off x="8796226" y="4650383"/>
            <a:ext cx="1" cy="1598017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6E8B293D-5225-33B4-5BF1-E2D340087A40}"/>
              </a:ext>
            </a:extLst>
          </p:cNvPr>
          <p:cNvSpPr txBox="1"/>
          <p:nvPr/>
        </p:nvSpPr>
        <p:spPr>
          <a:xfrm>
            <a:off x="3131264" y="5600526"/>
            <a:ext cx="54545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350" dirty="0">
                <a:solidFill>
                  <a:prstClr val="white"/>
                </a:solidFill>
                <a:latin typeface="Calibri"/>
                <a:cs typeface="+mn-cs"/>
              </a:rPr>
              <a:t>clock</a:t>
            </a:r>
            <a:endParaRPr lang="en-US" sz="1350" baseline="-25000" dirty="0">
              <a:solidFill>
                <a:prstClr val="white"/>
              </a:solidFill>
              <a:latin typeface="Calibri"/>
              <a:cs typeface="+mn-cs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EE43630-002B-7D74-2D4E-0133D4071F24}"/>
              </a:ext>
            </a:extLst>
          </p:cNvPr>
          <p:cNvSpPr/>
          <p:nvPr/>
        </p:nvSpPr>
        <p:spPr>
          <a:xfrm>
            <a:off x="3949193" y="4114428"/>
            <a:ext cx="1136971" cy="27129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350" dirty="0">
                <a:solidFill>
                  <a:prstClr val="white"/>
                </a:solidFill>
                <a:latin typeface="Calibri"/>
              </a:rPr>
              <a:t>Register 0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6313FC3-BB1B-D1DC-0574-F8825F7B493C}"/>
              </a:ext>
            </a:extLst>
          </p:cNvPr>
          <p:cNvSpPr/>
          <p:nvPr/>
        </p:nvSpPr>
        <p:spPr>
          <a:xfrm>
            <a:off x="3949193" y="4504395"/>
            <a:ext cx="1136971" cy="27129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350" dirty="0">
                <a:solidFill>
                  <a:prstClr val="white"/>
                </a:solidFill>
                <a:latin typeface="Calibri"/>
              </a:rPr>
              <a:t>Register 1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2896B479-3738-47B6-34F1-59A98B85EC58}"/>
              </a:ext>
            </a:extLst>
          </p:cNvPr>
          <p:cNvSpPr/>
          <p:nvPr/>
        </p:nvSpPr>
        <p:spPr>
          <a:xfrm>
            <a:off x="3949193" y="4874918"/>
            <a:ext cx="1136971" cy="27129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350" dirty="0">
                <a:solidFill>
                  <a:prstClr val="white"/>
                </a:solidFill>
                <a:latin typeface="Calibri"/>
              </a:rPr>
              <a:t>Register 2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749B256C-6441-B84A-663F-8DC217F8DC40}"/>
              </a:ext>
            </a:extLst>
          </p:cNvPr>
          <p:cNvSpPr/>
          <p:nvPr/>
        </p:nvSpPr>
        <p:spPr>
          <a:xfrm>
            <a:off x="3949193" y="5704924"/>
            <a:ext cx="1136971" cy="27129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350" dirty="0">
                <a:solidFill>
                  <a:prstClr val="white"/>
                </a:solidFill>
                <a:latin typeface="Calibri"/>
              </a:rPr>
              <a:t>Register 31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B1205A7-E4CF-797C-FD46-E79D0326DF01}"/>
              </a:ext>
            </a:extLst>
          </p:cNvPr>
          <p:cNvSpPr txBox="1"/>
          <p:nvPr/>
        </p:nvSpPr>
        <p:spPr>
          <a:xfrm>
            <a:off x="4190435" y="4828625"/>
            <a:ext cx="8166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5400" dirty="0">
                <a:solidFill>
                  <a:prstClr val="white"/>
                </a:solidFill>
                <a:latin typeface="Calibri"/>
                <a:cs typeface="+mn-cs"/>
              </a:rPr>
              <a:t>…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D4149E7-EDA2-3DE3-CBA8-823297E99D3A}"/>
              </a:ext>
            </a:extLst>
          </p:cNvPr>
          <p:cNvSpPr txBox="1"/>
          <p:nvPr/>
        </p:nvSpPr>
        <p:spPr>
          <a:xfrm>
            <a:off x="5699836" y="3162299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350">
              <a:solidFill>
                <a:prstClr val="white"/>
              </a:solidFill>
              <a:latin typeface="Calibri"/>
              <a:cs typeface="+mn-cs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4364949-E798-250E-4DC2-DCAB2DB4AC55}"/>
              </a:ext>
            </a:extLst>
          </p:cNvPr>
          <p:cNvSpPr txBox="1"/>
          <p:nvPr/>
        </p:nvSpPr>
        <p:spPr>
          <a:xfrm>
            <a:off x="270045" y="3262459"/>
            <a:ext cx="3576227" cy="307777"/>
          </a:xfrm>
          <a:prstGeom prst="rect">
            <a:avLst/>
          </a:prstGeom>
          <a:solidFill>
            <a:schemeClr val="accent1">
              <a:alpha val="58000"/>
            </a:schemeClr>
          </a:solidFill>
        </p:spPr>
        <p:txBody>
          <a:bodyPr wrap="square" rtlCol="0">
            <a:spAutoFit/>
          </a:bodyPr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white"/>
                </a:solidFill>
                <a:latin typeface="Courier" pitchFamily="2" charset="0"/>
                <a:cs typeface="+mn-cs"/>
              </a:rPr>
              <a:t>000000000100001100001000000000</a:t>
            </a:r>
          </a:p>
        </p:txBody>
      </p:sp>
      <p:sp>
        <p:nvSpPr>
          <p:cNvPr id="49" name="Left Brace 48">
            <a:extLst>
              <a:ext uri="{FF2B5EF4-FFF2-40B4-BE49-F238E27FC236}">
                <a16:creationId xmlns:a16="http://schemas.microsoft.com/office/drawing/2014/main" id="{8FD7EA35-25A5-44D4-5E00-2292C7C1242C}"/>
              </a:ext>
            </a:extLst>
          </p:cNvPr>
          <p:cNvSpPr/>
          <p:nvPr/>
        </p:nvSpPr>
        <p:spPr>
          <a:xfrm rot="5400000">
            <a:off x="630004" y="2845099"/>
            <a:ext cx="119698" cy="659660"/>
          </a:xfrm>
          <a:prstGeom prst="leftBrac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35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51D5896C-001D-F757-AAE6-B0B7E204C0F4}"/>
              </a:ext>
            </a:extLst>
          </p:cNvPr>
          <p:cNvCxnSpPr>
            <a:cxnSpLocks/>
          </p:cNvCxnSpPr>
          <p:nvPr/>
        </p:nvCxnSpPr>
        <p:spPr>
          <a:xfrm flipH="1">
            <a:off x="689852" y="3029759"/>
            <a:ext cx="0" cy="80963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Left Brace 50">
            <a:extLst>
              <a:ext uri="{FF2B5EF4-FFF2-40B4-BE49-F238E27FC236}">
                <a16:creationId xmlns:a16="http://schemas.microsoft.com/office/drawing/2014/main" id="{D0834AE5-52BA-18C8-5F56-E64EB8347161}"/>
              </a:ext>
            </a:extLst>
          </p:cNvPr>
          <p:cNvSpPr/>
          <p:nvPr/>
        </p:nvSpPr>
        <p:spPr>
          <a:xfrm rot="16200000">
            <a:off x="1217798" y="3396871"/>
            <a:ext cx="112850" cy="499553"/>
          </a:xfrm>
          <a:prstGeom prst="leftBrac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35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3E1AA492-4346-5F24-A113-BDAA1F75E4B1}"/>
              </a:ext>
            </a:extLst>
          </p:cNvPr>
          <p:cNvCxnSpPr>
            <a:cxnSpLocks/>
          </p:cNvCxnSpPr>
          <p:nvPr/>
        </p:nvCxnSpPr>
        <p:spPr>
          <a:xfrm>
            <a:off x="996696" y="3262459"/>
            <a:ext cx="0" cy="300083"/>
          </a:xfrm>
          <a:prstGeom prst="line">
            <a:avLst/>
          </a:prstGeom>
          <a:ln w="952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AC59A563-472A-E494-5B91-8D6F0C37E36D}"/>
              </a:ext>
            </a:extLst>
          </p:cNvPr>
          <p:cNvCxnSpPr>
            <a:cxnSpLocks/>
          </p:cNvCxnSpPr>
          <p:nvPr/>
        </p:nvCxnSpPr>
        <p:spPr>
          <a:xfrm>
            <a:off x="1524000" y="3262459"/>
            <a:ext cx="0" cy="300083"/>
          </a:xfrm>
          <a:prstGeom prst="line">
            <a:avLst/>
          </a:prstGeom>
          <a:ln w="952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C5F034AB-0628-AACC-C3B7-69F83248258D}"/>
              </a:ext>
            </a:extLst>
          </p:cNvPr>
          <p:cNvCxnSpPr>
            <a:cxnSpLocks/>
          </p:cNvCxnSpPr>
          <p:nvPr/>
        </p:nvCxnSpPr>
        <p:spPr>
          <a:xfrm>
            <a:off x="2057400" y="3256517"/>
            <a:ext cx="0" cy="300083"/>
          </a:xfrm>
          <a:prstGeom prst="line">
            <a:avLst/>
          </a:prstGeom>
          <a:ln w="952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2563156A-84DD-F7CB-9401-75FA665CA99F}"/>
              </a:ext>
            </a:extLst>
          </p:cNvPr>
          <p:cNvCxnSpPr>
            <a:cxnSpLocks/>
          </p:cNvCxnSpPr>
          <p:nvPr/>
        </p:nvCxnSpPr>
        <p:spPr>
          <a:xfrm>
            <a:off x="2597922" y="3271984"/>
            <a:ext cx="0" cy="300083"/>
          </a:xfrm>
          <a:prstGeom prst="line">
            <a:avLst/>
          </a:prstGeom>
          <a:ln w="952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Left Brace 55">
            <a:extLst>
              <a:ext uri="{FF2B5EF4-FFF2-40B4-BE49-F238E27FC236}">
                <a16:creationId xmlns:a16="http://schemas.microsoft.com/office/drawing/2014/main" id="{755BCA83-9210-A6DC-BD9F-E39D3399C509}"/>
              </a:ext>
            </a:extLst>
          </p:cNvPr>
          <p:cNvSpPr/>
          <p:nvPr/>
        </p:nvSpPr>
        <p:spPr>
          <a:xfrm rot="16200000">
            <a:off x="1745114" y="3386326"/>
            <a:ext cx="100693" cy="523871"/>
          </a:xfrm>
          <a:prstGeom prst="leftBrac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35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7" name="Left Brace 56">
            <a:extLst>
              <a:ext uri="{FF2B5EF4-FFF2-40B4-BE49-F238E27FC236}">
                <a16:creationId xmlns:a16="http://schemas.microsoft.com/office/drawing/2014/main" id="{FEDDB0FC-60AC-9640-C5B0-749010D8A0FF}"/>
              </a:ext>
            </a:extLst>
          </p:cNvPr>
          <p:cNvSpPr/>
          <p:nvPr/>
        </p:nvSpPr>
        <p:spPr>
          <a:xfrm rot="16200000">
            <a:off x="2268190" y="3391006"/>
            <a:ext cx="112850" cy="523871"/>
          </a:xfrm>
          <a:prstGeom prst="leftBrac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35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2C57214C-B97F-E1AC-3B59-CB2F0A96F47D}"/>
              </a:ext>
            </a:extLst>
          </p:cNvPr>
          <p:cNvCxnSpPr>
            <a:cxnSpLocks/>
          </p:cNvCxnSpPr>
          <p:nvPr/>
        </p:nvCxnSpPr>
        <p:spPr>
          <a:xfrm>
            <a:off x="1280160" y="3698310"/>
            <a:ext cx="0" cy="44577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C161DB4F-8B79-AD18-98BC-41D5A8D21AA2}"/>
              </a:ext>
            </a:extLst>
          </p:cNvPr>
          <p:cNvCxnSpPr>
            <a:cxnSpLocks/>
          </p:cNvCxnSpPr>
          <p:nvPr/>
        </p:nvCxnSpPr>
        <p:spPr>
          <a:xfrm>
            <a:off x="1801368" y="3698083"/>
            <a:ext cx="0" cy="713232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06C020C3-7EB9-DF3F-BE5A-83D3ECDD8376}"/>
              </a:ext>
            </a:extLst>
          </p:cNvPr>
          <p:cNvCxnSpPr>
            <a:cxnSpLocks/>
          </p:cNvCxnSpPr>
          <p:nvPr/>
        </p:nvCxnSpPr>
        <p:spPr>
          <a:xfrm>
            <a:off x="2331720" y="3708966"/>
            <a:ext cx="0" cy="1037904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ounded Rectangular Callout 60">
            <a:extLst>
              <a:ext uri="{FF2B5EF4-FFF2-40B4-BE49-F238E27FC236}">
                <a16:creationId xmlns:a16="http://schemas.microsoft.com/office/drawing/2014/main" id="{4BA354B9-81D8-2752-249D-E177B6A3F04B}"/>
              </a:ext>
            </a:extLst>
          </p:cNvPr>
          <p:cNvSpPr/>
          <p:nvPr/>
        </p:nvSpPr>
        <p:spPr>
          <a:xfrm>
            <a:off x="360022" y="4553748"/>
            <a:ext cx="1513673" cy="366320"/>
          </a:xfrm>
          <a:prstGeom prst="wedgeRoundRectCallout">
            <a:avLst>
              <a:gd name="adj1" fmla="val -31620"/>
              <a:gd name="adj2" fmla="val -295540"/>
              <a:gd name="adj3" fmla="val 16667"/>
            </a:avLst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white"/>
                </a:solidFill>
                <a:latin typeface="Calibri"/>
              </a:rPr>
              <a:t>ALU Op Code</a:t>
            </a:r>
          </a:p>
        </p:txBody>
      </p:sp>
      <p:sp>
        <p:nvSpPr>
          <p:cNvPr id="62" name="Rounded Rectangular Callout 61">
            <a:extLst>
              <a:ext uri="{FF2B5EF4-FFF2-40B4-BE49-F238E27FC236}">
                <a16:creationId xmlns:a16="http://schemas.microsoft.com/office/drawing/2014/main" id="{A83AC31B-B452-C297-78D1-AF7F42F8C3F5}"/>
              </a:ext>
            </a:extLst>
          </p:cNvPr>
          <p:cNvSpPr/>
          <p:nvPr/>
        </p:nvSpPr>
        <p:spPr>
          <a:xfrm>
            <a:off x="1325613" y="2492810"/>
            <a:ext cx="1513673" cy="366320"/>
          </a:xfrm>
          <a:prstGeom prst="wedgeRoundRectCallout">
            <a:avLst>
              <a:gd name="adj1" fmla="val -51037"/>
              <a:gd name="adj2" fmla="val 159123"/>
              <a:gd name="adj3" fmla="val 16667"/>
            </a:avLst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white"/>
                </a:solidFill>
                <a:latin typeface="Calibri"/>
              </a:rPr>
              <a:t>a</a:t>
            </a:r>
            <a:r>
              <a:rPr lang="en-US" sz="1800" baseline="-25000" dirty="0">
                <a:solidFill>
                  <a:prstClr val="white"/>
                </a:solidFill>
                <a:latin typeface="Calibri"/>
              </a:rPr>
              <a:t>1</a:t>
            </a:r>
            <a:r>
              <a:rPr lang="en-US" sz="1800" dirty="0">
                <a:solidFill>
                  <a:prstClr val="white"/>
                </a:solidFill>
                <a:latin typeface="Calibri"/>
              </a:rPr>
              <a:t> and a</a:t>
            </a:r>
            <a:r>
              <a:rPr lang="en-US" sz="1800" baseline="-25000" dirty="0">
                <a:solidFill>
                  <a:prstClr val="white"/>
                </a:solidFill>
                <a:latin typeface="Calibri"/>
              </a:rPr>
              <a:t>2</a:t>
            </a:r>
          </a:p>
        </p:txBody>
      </p:sp>
      <p:sp>
        <p:nvSpPr>
          <p:cNvPr id="63" name="Rounded Rectangular Callout 62">
            <a:extLst>
              <a:ext uri="{FF2B5EF4-FFF2-40B4-BE49-F238E27FC236}">
                <a16:creationId xmlns:a16="http://schemas.microsoft.com/office/drawing/2014/main" id="{6D5E3E91-9AE3-97FF-557F-D71AE6F8420A}"/>
              </a:ext>
            </a:extLst>
          </p:cNvPr>
          <p:cNvSpPr/>
          <p:nvPr/>
        </p:nvSpPr>
        <p:spPr>
          <a:xfrm>
            <a:off x="1325613" y="2492810"/>
            <a:ext cx="1513673" cy="366320"/>
          </a:xfrm>
          <a:prstGeom prst="wedgeRoundRectCallout">
            <a:avLst>
              <a:gd name="adj1" fmla="val -15080"/>
              <a:gd name="adj2" fmla="val 165065"/>
              <a:gd name="adj3" fmla="val 16667"/>
            </a:avLst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white"/>
                </a:solidFill>
                <a:latin typeface="Calibri"/>
              </a:rPr>
              <a:t>a</a:t>
            </a:r>
            <a:r>
              <a:rPr lang="en-US" sz="1800" baseline="-25000" dirty="0">
                <a:solidFill>
                  <a:prstClr val="white"/>
                </a:solidFill>
                <a:latin typeface="Calibri"/>
              </a:rPr>
              <a:t>1</a:t>
            </a:r>
            <a:r>
              <a:rPr lang="en-US" sz="1800" dirty="0">
                <a:solidFill>
                  <a:prstClr val="white"/>
                </a:solidFill>
                <a:latin typeface="Calibri"/>
              </a:rPr>
              <a:t> and a</a:t>
            </a:r>
            <a:r>
              <a:rPr lang="en-US" sz="1800" baseline="-25000" dirty="0">
                <a:solidFill>
                  <a:prstClr val="white"/>
                </a:solidFill>
                <a:latin typeface="Calibri"/>
              </a:rPr>
              <a:t>2</a:t>
            </a:r>
          </a:p>
        </p:txBody>
      </p:sp>
      <p:sp>
        <p:nvSpPr>
          <p:cNvPr id="64" name="Rounded Rectangular Callout 63">
            <a:extLst>
              <a:ext uri="{FF2B5EF4-FFF2-40B4-BE49-F238E27FC236}">
                <a16:creationId xmlns:a16="http://schemas.microsoft.com/office/drawing/2014/main" id="{89178655-4564-992C-706A-D7EC0547B2CC}"/>
              </a:ext>
            </a:extLst>
          </p:cNvPr>
          <p:cNvSpPr/>
          <p:nvPr/>
        </p:nvSpPr>
        <p:spPr>
          <a:xfrm>
            <a:off x="1325613" y="2492810"/>
            <a:ext cx="1513673" cy="366320"/>
          </a:xfrm>
          <a:prstGeom prst="wedgeRoundRectCallout">
            <a:avLst>
              <a:gd name="adj1" fmla="val 17282"/>
              <a:gd name="adj2" fmla="val 168037"/>
              <a:gd name="adj3" fmla="val 16667"/>
            </a:avLst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white"/>
                </a:solidFill>
              </a:rPr>
              <a:t>a</a:t>
            </a:r>
            <a:r>
              <a:rPr lang="en-US" sz="1800" baseline="-25000" dirty="0">
                <a:solidFill>
                  <a:prstClr val="white"/>
                </a:solidFill>
              </a:rPr>
              <a:t>1   </a:t>
            </a:r>
            <a:r>
              <a:rPr lang="en-US" sz="1800" dirty="0">
                <a:solidFill>
                  <a:prstClr val="white"/>
                </a:solidFill>
              </a:rPr>
              <a:t>a</a:t>
            </a:r>
            <a:r>
              <a:rPr lang="en-US" sz="1800" baseline="-25000" dirty="0">
                <a:solidFill>
                  <a:prstClr val="white"/>
                </a:solidFill>
              </a:rPr>
              <a:t>2</a:t>
            </a:r>
            <a:r>
              <a:rPr lang="en-US" sz="1800" dirty="0">
                <a:solidFill>
                  <a:prstClr val="white"/>
                </a:solidFill>
              </a:rPr>
              <a:t>   a</a:t>
            </a:r>
            <a:r>
              <a:rPr lang="en-US" sz="1800" baseline="-25000" dirty="0">
                <a:solidFill>
                  <a:prstClr val="white"/>
                </a:solidFill>
              </a:rPr>
              <a:t>3</a:t>
            </a:r>
          </a:p>
        </p:txBody>
      </p:sp>
      <p:sp>
        <p:nvSpPr>
          <p:cNvPr id="65" name="Rounded Rectangular Callout 64">
            <a:extLst>
              <a:ext uri="{FF2B5EF4-FFF2-40B4-BE49-F238E27FC236}">
                <a16:creationId xmlns:a16="http://schemas.microsoft.com/office/drawing/2014/main" id="{50197292-1F50-7E5A-25DA-3BB9F91822A6}"/>
              </a:ext>
            </a:extLst>
          </p:cNvPr>
          <p:cNvSpPr/>
          <p:nvPr/>
        </p:nvSpPr>
        <p:spPr>
          <a:xfrm>
            <a:off x="4583982" y="3155163"/>
            <a:ext cx="1513673" cy="366320"/>
          </a:xfrm>
          <a:prstGeom prst="wedgeRoundRectCallout">
            <a:avLst>
              <a:gd name="adj1" fmla="val -94907"/>
              <a:gd name="adj2" fmla="val 19455"/>
              <a:gd name="adj3" fmla="val 16667"/>
            </a:avLst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white"/>
                </a:solidFill>
                <a:latin typeface="Calibri"/>
              </a:rPr>
              <a:t>unused</a:t>
            </a:r>
            <a:endParaRPr lang="en-US" sz="1800" baseline="-250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EEA62FB2-5DAF-FE2E-4DED-1D14A03A8101}"/>
              </a:ext>
            </a:extLst>
          </p:cNvPr>
          <p:cNvSpPr/>
          <p:nvPr/>
        </p:nvSpPr>
        <p:spPr>
          <a:xfrm>
            <a:off x="315625" y="5366669"/>
            <a:ext cx="1845437" cy="444976"/>
          </a:xfrm>
          <a:prstGeom prst="round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white"/>
                </a:solidFill>
                <a:latin typeface="Calibri"/>
              </a:rPr>
              <a:t>add r1 ← r2, r3</a:t>
            </a:r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F2F99C60-EA7A-FA7C-F406-5FE6539EC8F7}"/>
              </a:ext>
            </a:extLst>
          </p:cNvPr>
          <p:cNvCxnSpPr>
            <a:cxnSpLocks/>
          </p:cNvCxnSpPr>
          <p:nvPr/>
        </p:nvCxnSpPr>
        <p:spPr>
          <a:xfrm>
            <a:off x="1280160" y="4140468"/>
            <a:ext cx="2292295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rapezoid 67">
            <a:extLst>
              <a:ext uri="{FF2B5EF4-FFF2-40B4-BE49-F238E27FC236}">
                <a16:creationId xmlns:a16="http://schemas.microsoft.com/office/drawing/2014/main" id="{55F6E0D4-51D1-F643-16B1-D3C7B2BD5C57}"/>
              </a:ext>
            </a:extLst>
          </p:cNvPr>
          <p:cNvSpPr>
            <a:spLocks noChangeAspect="1"/>
          </p:cNvSpPr>
          <p:nvPr/>
        </p:nvSpPr>
        <p:spPr>
          <a:xfrm rot="5400000">
            <a:off x="5185946" y="4093308"/>
            <a:ext cx="354613" cy="145597"/>
          </a:xfrm>
          <a:prstGeom prst="trapezoid">
            <a:avLst>
              <a:gd name="adj" fmla="val 51219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350" dirty="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EB8DAFE1-E11E-D8FA-9225-356199608CBB}"/>
              </a:ext>
            </a:extLst>
          </p:cNvPr>
          <p:cNvCxnSpPr>
            <a:cxnSpLocks/>
          </p:cNvCxnSpPr>
          <p:nvPr/>
        </p:nvCxnSpPr>
        <p:spPr>
          <a:xfrm>
            <a:off x="3581395" y="3967743"/>
            <a:ext cx="1795195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D89735D0-6976-4F68-F948-A7979A939A51}"/>
              </a:ext>
            </a:extLst>
          </p:cNvPr>
          <p:cNvCxnSpPr>
            <a:cxnSpLocks/>
          </p:cNvCxnSpPr>
          <p:nvPr/>
        </p:nvCxnSpPr>
        <p:spPr>
          <a:xfrm>
            <a:off x="3572455" y="3959368"/>
            <a:ext cx="0" cy="206738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A2366ED1-0052-0A02-ED24-0767B80A2B39}"/>
              </a:ext>
            </a:extLst>
          </p:cNvPr>
          <p:cNvCxnSpPr>
            <a:cxnSpLocks/>
            <a:endCxn id="68" idx="1"/>
          </p:cNvCxnSpPr>
          <p:nvPr/>
        </p:nvCxnSpPr>
        <p:spPr>
          <a:xfrm flipH="1">
            <a:off x="5363252" y="3967743"/>
            <a:ext cx="3813" cy="58343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B3F1E593-0E6D-C1AD-C734-75343F30403D}"/>
              </a:ext>
            </a:extLst>
          </p:cNvPr>
          <p:cNvCxnSpPr>
            <a:cxnSpLocks/>
          </p:cNvCxnSpPr>
          <p:nvPr/>
        </p:nvCxnSpPr>
        <p:spPr>
          <a:xfrm flipV="1">
            <a:off x="5086163" y="4233429"/>
            <a:ext cx="69795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1AB80741-2CC1-BA9B-B24A-FC3421E3517B}"/>
              </a:ext>
            </a:extLst>
          </p:cNvPr>
          <p:cNvCxnSpPr>
            <a:cxnSpLocks/>
          </p:cNvCxnSpPr>
          <p:nvPr/>
        </p:nvCxnSpPr>
        <p:spPr>
          <a:xfrm>
            <a:off x="5155958" y="4037521"/>
            <a:ext cx="0" cy="206738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E8B6BB11-EE66-9165-E550-749E7B222D8E}"/>
              </a:ext>
            </a:extLst>
          </p:cNvPr>
          <p:cNvCxnSpPr>
            <a:cxnSpLocks/>
          </p:cNvCxnSpPr>
          <p:nvPr/>
        </p:nvCxnSpPr>
        <p:spPr>
          <a:xfrm>
            <a:off x="5164280" y="4047325"/>
            <a:ext cx="126175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6ADED83B-5361-812F-CA50-F51F634CF9A6}"/>
              </a:ext>
            </a:extLst>
          </p:cNvPr>
          <p:cNvCxnSpPr>
            <a:cxnSpLocks/>
          </p:cNvCxnSpPr>
          <p:nvPr/>
        </p:nvCxnSpPr>
        <p:spPr>
          <a:xfrm>
            <a:off x="5069993" y="4627849"/>
            <a:ext cx="125370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E5B30365-F054-8786-9229-500B866C852D}"/>
              </a:ext>
            </a:extLst>
          </p:cNvPr>
          <p:cNvCxnSpPr>
            <a:cxnSpLocks/>
          </p:cNvCxnSpPr>
          <p:nvPr/>
        </p:nvCxnSpPr>
        <p:spPr>
          <a:xfrm>
            <a:off x="5086163" y="5009594"/>
            <a:ext cx="144018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2ECEB38C-CB17-D499-C755-F75D27E66FED}"/>
              </a:ext>
            </a:extLst>
          </p:cNvPr>
          <p:cNvCxnSpPr>
            <a:cxnSpLocks/>
            <a:stCxn id="45" idx="3"/>
          </p:cNvCxnSpPr>
          <p:nvPr/>
        </p:nvCxnSpPr>
        <p:spPr>
          <a:xfrm flipV="1">
            <a:off x="5086163" y="5831850"/>
            <a:ext cx="180479" cy="872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0BBA3237-46B4-2858-A30F-81F4D5304546}"/>
              </a:ext>
            </a:extLst>
          </p:cNvPr>
          <p:cNvCxnSpPr>
            <a:cxnSpLocks/>
          </p:cNvCxnSpPr>
          <p:nvPr/>
        </p:nvCxnSpPr>
        <p:spPr>
          <a:xfrm>
            <a:off x="5194029" y="4125297"/>
            <a:ext cx="0" cy="514743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AED784D4-263A-12C7-D3AD-D07DB4F89E6B}"/>
              </a:ext>
            </a:extLst>
          </p:cNvPr>
          <p:cNvCxnSpPr>
            <a:cxnSpLocks/>
          </p:cNvCxnSpPr>
          <p:nvPr/>
        </p:nvCxnSpPr>
        <p:spPr>
          <a:xfrm flipH="1">
            <a:off x="5222604" y="4183119"/>
            <a:ext cx="0" cy="81695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9F714610-76B6-670F-5203-CAFAC83AFD4C}"/>
              </a:ext>
            </a:extLst>
          </p:cNvPr>
          <p:cNvCxnSpPr>
            <a:cxnSpLocks/>
          </p:cNvCxnSpPr>
          <p:nvPr/>
        </p:nvCxnSpPr>
        <p:spPr>
          <a:xfrm>
            <a:off x="5259498" y="4258297"/>
            <a:ext cx="0" cy="1576291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AB5CC110-BC4A-111C-6C13-9940E37810EF}"/>
              </a:ext>
            </a:extLst>
          </p:cNvPr>
          <p:cNvCxnSpPr>
            <a:cxnSpLocks/>
          </p:cNvCxnSpPr>
          <p:nvPr/>
        </p:nvCxnSpPr>
        <p:spPr>
          <a:xfrm>
            <a:off x="5194029" y="4125297"/>
            <a:ext cx="95250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80D5AFA0-C7D4-AAF8-D80F-4918309D28DD}"/>
              </a:ext>
            </a:extLst>
          </p:cNvPr>
          <p:cNvCxnSpPr>
            <a:cxnSpLocks/>
          </p:cNvCxnSpPr>
          <p:nvPr/>
        </p:nvCxnSpPr>
        <p:spPr>
          <a:xfrm flipV="1">
            <a:off x="5222954" y="4187332"/>
            <a:ext cx="63479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AEC5A025-73DE-444F-40A1-7FC84FC58643}"/>
              </a:ext>
            </a:extLst>
          </p:cNvPr>
          <p:cNvCxnSpPr>
            <a:cxnSpLocks/>
          </p:cNvCxnSpPr>
          <p:nvPr/>
        </p:nvCxnSpPr>
        <p:spPr>
          <a:xfrm flipH="1">
            <a:off x="5252313" y="4254247"/>
            <a:ext cx="31739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13811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8B317-5F9F-2DD9-5922-153717E67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 the obvious next step</a:t>
            </a:r>
          </a:p>
        </p:txBody>
      </p:sp>
      <p:graphicFrame>
        <p:nvGraphicFramePr>
          <p:cNvPr id="39" name="Table 11">
            <a:extLst>
              <a:ext uri="{FF2B5EF4-FFF2-40B4-BE49-F238E27FC236}">
                <a16:creationId xmlns:a16="http://schemas.microsoft.com/office/drawing/2014/main" id="{A5EF8362-40C4-240E-450F-B755DEDF16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2419137"/>
              </p:ext>
            </p:extLst>
          </p:nvPr>
        </p:nvGraphicFramePr>
        <p:xfrm>
          <a:off x="228600" y="5105400"/>
          <a:ext cx="7524207" cy="914400"/>
        </p:xfrm>
        <a:graphic>
          <a:graphicData uri="http://schemas.openxmlformats.org/drawingml/2006/table">
            <a:tbl>
              <a:tblPr firstRow="1" bandRow="1"/>
              <a:tblGrid>
                <a:gridCol w="1344297">
                  <a:extLst>
                    <a:ext uri="{9D8B030D-6E8A-4147-A177-3AD203B41FA5}">
                      <a16:colId xmlns:a16="http://schemas.microsoft.com/office/drawing/2014/main" val="4043819413"/>
                    </a:ext>
                  </a:extLst>
                </a:gridCol>
                <a:gridCol w="1076325">
                  <a:extLst>
                    <a:ext uri="{9D8B030D-6E8A-4147-A177-3AD203B41FA5}">
                      <a16:colId xmlns:a16="http://schemas.microsoft.com/office/drawing/2014/main" val="3886007978"/>
                    </a:ext>
                  </a:extLst>
                </a:gridCol>
                <a:gridCol w="1212850">
                  <a:extLst>
                    <a:ext uri="{9D8B030D-6E8A-4147-A177-3AD203B41FA5}">
                      <a16:colId xmlns:a16="http://schemas.microsoft.com/office/drawing/2014/main" val="540707913"/>
                    </a:ext>
                  </a:extLst>
                </a:gridCol>
                <a:gridCol w="1212850">
                  <a:extLst>
                    <a:ext uri="{9D8B030D-6E8A-4147-A177-3AD203B41FA5}">
                      <a16:colId xmlns:a16="http://schemas.microsoft.com/office/drawing/2014/main" val="370755268"/>
                    </a:ext>
                  </a:extLst>
                </a:gridCol>
                <a:gridCol w="2677885">
                  <a:extLst>
                    <a:ext uri="{9D8B030D-6E8A-4147-A177-3AD203B41FA5}">
                      <a16:colId xmlns:a16="http://schemas.microsoft.com/office/drawing/2014/main" val="3397327095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400" dirty="0"/>
                        <a:t>op code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400" dirty="0" err="1"/>
                        <a:t>rs</a:t>
                      </a:r>
                      <a:endParaRPr lang="en-US" sz="24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400" dirty="0"/>
                        <a:t>rt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400" dirty="0" err="1"/>
                        <a:t>rd</a:t>
                      </a:r>
                      <a:endParaRPr lang="en-US" sz="24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400" dirty="0"/>
                        <a:t>&lt;unused&gt;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01826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400" dirty="0"/>
                        <a:t>000000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400" dirty="0"/>
                        <a:t>00010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400" dirty="0"/>
                        <a:t>00011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400" dirty="0"/>
                        <a:t>00001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400" dirty="0"/>
                        <a:t>000000000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980701"/>
                  </a:ext>
                </a:extLst>
              </a:tr>
            </a:tbl>
          </a:graphicData>
        </a:graphic>
      </p:graphicFrame>
      <p:sp>
        <p:nvSpPr>
          <p:cNvPr id="40" name="Right Brace 39">
            <a:extLst>
              <a:ext uri="{FF2B5EF4-FFF2-40B4-BE49-F238E27FC236}">
                <a16:creationId xmlns:a16="http://schemas.microsoft.com/office/drawing/2014/main" id="{801776D2-DF4E-B367-4A62-75B55AB03EEF}"/>
              </a:ext>
            </a:extLst>
          </p:cNvPr>
          <p:cNvSpPr/>
          <p:nvPr/>
        </p:nvSpPr>
        <p:spPr>
          <a:xfrm rot="5400000">
            <a:off x="792525" y="5544619"/>
            <a:ext cx="231938" cy="1379695"/>
          </a:xfrm>
          <a:prstGeom prst="rightBrace">
            <a:avLst>
              <a:gd name="adj1" fmla="val 8333"/>
              <a:gd name="adj2" fmla="val 52532"/>
            </a:avLst>
          </a:prstGeom>
          <a:noFill/>
          <a:ln w="254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970ED34-8E8A-851B-59BE-ABDF3BA4AB5F}"/>
              </a:ext>
            </a:extLst>
          </p:cNvPr>
          <p:cNvSpPr txBox="1"/>
          <p:nvPr/>
        </p:nvSpPr>
        <p:spPr>
          <a:xfrm>
            <a:off x="680359" y="629412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/>
                <a:cs typeface="+mn-cs"/>
              </a:rPr>
              <a:t>6</a:t>
            </a:r>
          </a:p>
        </p:txBody>
      </p:sp>
      <p:sp>
        <p:nvSpPr>
          <p:cNvPr id="42" name="Rounded Rectangle 41">
            <a:extLst>
              <a:ext uri="{FF2B5EF4-FFF2-40B4-BE49-F238E27FC236}">
                <a16:creationId xmlns:a16="http://schemas.microsoft.com/office/drawing/2014/main" id="{9C663056-7E41-455C-0C60-55CAD971F6C6}"/>
              </a:ext>
            </a:extLst>
          </p:cNvPr>
          <p:cNvSpPr/>
          <p:nvPr/>
        </p:nvSpPr>
        <p:spPr>
          <a:xfrm>
            <a:off x="1965962" y="4064332"/>
            <a:ext cx="2460583" cy="593301"/>
          </a:xfrm>
          <a:prstGeom prst="roundRect">
            <a:avLst/>
          </a:prstGeom>
          <a:solidFill>
            <a:srgbClr val="8064A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add r1 ← r2, r3</a:t>
            </a:r>
          </a:p>
        </p:txBody>
      </p:sp>
      <p:sp>
        <p:nvSpPr>
          <p:cNvPr id="43" name="Right Brace 42">
            <a:extLst>
              <a:ext uri="{FF2B5EF4-FFF2-40B4-BE49-F238E27FC236}">
                <a16:creationId xmlns:a16="http://schemas.microsoft.com/office/drawing/2014/main" id="{DC588714-77A4-4C62-287F-836C33FB66F9}"/>
              </a:ext>
            </a:extLst>
          </p:cNvPr>
          <p:cNvSpPr/>
          <p:nvPr/>
        </p:nvSpPr>
        <p:spPr>
          <a:xfrm rot="5400000">
            <a:off x="2006088" y="5708820"/>
            <a:ext cx="231938" cy="1047430"/>
          </a:xfrm>
          <a:prstGeom prst="rightBrace">
            <a:avLst>
              <a:gd name="adj1" fmla="val 8333"/>
              <a:gd name="adj2" fmla="val 52532"/>
            </a:avLst>
          </a:prstGeom>
          <a:noFill/>
          <a:ln w="254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Right Brace 43">
            <a:extLst>
              <a:ext uri="{FF2B5EF4-FFF2-40B4-BE49-F238E27FC236}">
                <a16:creationId xmlns:a16="http://schemas.microsoft.com/office/drawing/2014/main" id="{E1DBAAFC-D8DC-3170-CCF5-0F3D25F22DDB}"/>
              </a:ext>
            </a:extLst>
          </p:cNvPr>
          <p:cNvSpPr/>
          <p:nvPr/>
        </p:nvSpPr>
        <p:spPr>
          <a:xfrm rot="5400000">
            <a:off x="3145774" y="5636747"/>
            <a:ext cx="231938" cy="1191578"/>
          </a:xfrm>
          <a:prstGeom prst="rightBrace">
            <a:avLst>
              <a:gd name="adj1" fmla="val 8333"/>
              <a:gd name="adj2" fmla="val 52532"/>
            </a:avLst>
          </a:prstGeom>
          <a:noFill/>
          <a:ln w="254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D0C1BCD-CD86-45C9-18F8-5E2836C00C56}"/>
              </a:ext>
            </a:extLst>
          </p:cNvPr>
          <p:cNvSpPr txBox="1"/>
          <p:nvPr/>
        </p:nvSpPr>
        <p:spPr>
          <a:xfrm>
            <a:off x="1949103" y="629412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/>
                <a:cs typeface="+mn-cs"/>
              </a:rPr>
              <a:t>5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C86BDCC-45DC-F625-0196-24A1B85EDD47}"/>
              </a:ext>
            </a:extLst>
          </p:cNvPr>
          <p:cNvSpPr txBox="1"/>
          <p:nvPr/>
        </p:nvSpPr>
        <p:spPr>
          <a:xfrm>
            <a:off x="3067581" y="629412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/>
                <a:cs typeface="+mn-cs"/>
              </a:rPr>
              <a:t>5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CB49CD46-68ED-64D4-BB33-C27194DAA4B1}"/>
              </a:ext>
            </a:extLst>
          </p:cNvPr>
          <p:cNvCxnSpPr>
            <a:cxnSpLocks/>
          </p:cNvCxnSpPr>
          <p:nvPr/>
        </p:nvCxnSpPr>
        <p:spPr>
          <a:xfrm flipH="1">
            <a:off x="850438" y="4526280"/>
            <a:ext cx="1648198" cy="681052"/>
          </a:xfrm>
          <a:prstGeom prst="straightConnector1">
            <a:avLst/>
          </a:prstGeom>
          <a:noFill/>
          <a:ln w="25400" cap="flat" cmpd="sng" algn="ctr">
            <a:solidFill>
              <a:srgbClr val="9BBB59"/>
            </a:solidFill>
            <a:prstDash val="solid"/>
            <a:tailEnd type="triangle"/>
          </a:ln>
          <a:effectLst/>
        </p:spPr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56B99F9A-0C2F-CA78-C847-1BDEE4FBF03A}"/>
              </a:ext>
            </a:extLst>
          </p:cNvPr>
          <p:cNvSpPr txBox="1"/>
          <p:nvPr/>
        </p:nvSpPr>
        <p:spPr>
          <a:xfrm>
            <a:off x="4276644" y="629412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/>
                <a:cs typeface="+mn-cs"/>
              </a:rPr>
              <a:t>5</a:t>
            </a:r>
          </a:p>
        </p:txBody>
      </p:sp>
      <p:sp>
        <p:nvSpPr>
          <p:cNvPr id="49" name="Right Brace 48">
            <a:extLst>
              <a:ext uri="{FF2B5EF4-FFF2-40B4-BE49-F238E27FC236}">
                <a16:creationId xmlns:a16="http://schemas.microsoft.com/office/drawing/2014/main" id="{E8F60A22-071D-B648-8AE5-CBEC6B836D20}"/>
              </a:ext>
            </a:extLst>
          </p:cNvPr>
          <p:cNvSpPr/>
          <p:nvPr/>
        </p:nvSpPr>
        <p:spPr>
          <a:xfrm rot="5400000">
            <a:off x="4357533" y="5636746"/>
            <a:ext cx="231938" cy="1191578"/>
          </a:xfrm>
          <a:prstGeom prst="rightBrace">
            <a:avLst>
              <a:gd name="adj1" fmla="val 8333"/>
              <a:gd name="adj2" fmla="val 52532"/>
            </a:avLst>
          </a:prstGeom>
          <a:noFill/>
          <a:ln w="254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Right Brace 49">
            <a:extLst>
              <a:ext uri="{FF2B5EF4-FFF2-40B4-BE49-F238E27FC236}">
                <a16:creationId xmlns:a16="http://schemas.microsoft.com/office/drawing/2014/main" id="{9813F60C-BCEB-8249-7671-D8E2FA40B139}"/>
              </a:ext>
            </a:extLst>
          </p:cNvPr>
          <p:cNvSpPr/>
          <p:nvPr/>
        </p:nvSpPr>
        <p:spPr>
          <a:xfrm rot="5400000">
            <a:off x="6295079" y="4886504"/>
            <a:ext cx="231938" cy="2683515"/>
          </a:xfrm>
          <a:prstGeom prst="rightBrace">
            <a:avLst>
              <a:gd name="adj1" fmla="val 8333"/>
              <a:gd name="adj2" fmla="val 52532"/>
            </a:avLst>
          </a:prstGeom>
          <a:noFill/>
          <a:ln w="254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2433A83-BC96-8FA0-3C57-4EEE28A4DE6F}"/>
              </a:ext>
            </a:extLst>
          </p:cNvPr>
          <p:cNvSpPr txBox="1"/>
          <p:nvPr/>
        </p:nvSpPr>
        <p:spPr>
          <a:xfrm>
            <a:off x="6174254" y="629412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/>
                <a:cs typeface="+mn-cs"/>
              </a:rPr>
              <a:t>9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D8944C0-FEAB-BAC8-9923-136D54D9149B}"/>
              </a:ext>
            </a:extLst>
          </p:cNvPr>
          <p:cNvSpPr txBox="1"/>
          <p:nvPr/>
        </p:nvSpPr>
        <p:spPr>
          <a:xfrm>
            <a:off x="7799509" y="6294120"/>
            <a:ext cx="7184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/>
                <a:cs typeface="+mn-cs"/>
              </a:rPr>
              <a:t>= 32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457371B8-6FF2-E4E8-28E9-3CFBE9073BEE}"/>
              </a:ext>
            </a:extLst>
          </p:cNvPr>
          <p:cNvCxnSpPr>
            <a:cxnSpLocks/>
          </p:cNvCxnSpPr>
          <p:nvPr/>
        </p:nvCxnSpPr>
        <p:spPr>
          <a:xfrm>
            <a:off x="2934066" y="4526280"/>
            <a:ext cx="1492479" cy="710473"/>
          </a:xfrm>
          <a:prstGeom prst="straightConnector1">
            <a:avLst/>
          </a:prstGeom>
          <a:noFill/>
          <a:ln w="25400" cap="flat" cmpd="sng" algn="ctr">
            <a:solidFill>
              <a:srgbClr val="9BBB59"/>
            </a:solidFill>
            <a:prstDash val="solid"/>
            <a:tailEnd type="triangle"/>
          </a:ln>
          <a:effectLst/>
        </p:spPr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CCB7A448-A4E5-F43F-AC1A-4B18E9C5EA5D}"/>
              </a:ext>
            </a:extLst>
          </p:cNvPr>
          <p:cNvCxnSpPr>
            <a:cxnSpLocks/>
          </p:cNvCxnSpPr>
          <p:nvPr/>
        </p:nvCxnSpPr>
        <p:spPr>
          <a:xfrm flipH="1">
            <a:off x="2121948" y="4535713"/>
            <a:ext cx="1479433" cy="701040"/>
          </a:xfrm>
          <a:prstGeom prst="straightConnector1">
            <a:avLst/>
          </a:prstGeom>
          <a:noFill/>
          <a:ln w="25400" cap="flat" cmpd="sng" algn="ctr">
            <a:solidFill>
              <a:srgbClr val="9BBB59"/>
            </a:solidFill>
            <a:prstDash val="solid"/>
            <a:tailEnd type="triangle"/>
          </a:ln>
          <a:effectLst/>
        </p:spPr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FA4B8506-0CEF-EE5E-528E-B96D91D333F9}"/>
              </a:ext>
            </a:extLst>
          </p:cNvPr>
          <p:cNvCxnSpPr>
            <a:cxnSpLocks/>
          </p:cNvCxnSpPr>
          <p:nvPr/>
        </p:nvCxnSpPr>
        <p:spPr>
          <a:xfrm flipH="1">
            <a:off x="3294531" y="4584095"/>
            <a:ext cx="693750" cy="652658"/>
          </a:xfrm>
          <a:prstGeom prst="straightConnector1">
            <a:avLst/>
          </a:prstGeom>
          <a:noFill/>
          <a:ln w="25400" cap="flat" cmpd="sng" algn="ctr">
            <a:solidFill>
              <a:srgbClr val="9BBB59"/>
            </a:solidFill>
            <a:prstDash val="solid"/>
            <a:tailEnd type="triangle"/>
          </a:ln>
          <a:effectLst/>
        </p:spPr>
      </p:cxnSp>
      <p:sp>
        <p:nvSpPr>
          <p:cNvPr id="56" name="Rectangle 3">
            <a:extLst>
              <a:ext uri="{FF2B5EF4-FFF2-40B4-BE49-F238E27FC236}">
                <a16:creationId xmlns:a16="http://schemas.microsoft.com/office/drawing/2014/main" id="{8FF30EC8-EDEA-B89C-13FE-480E9C1EA624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1447800"/>
            <a:ext cx="8153400" cy="4572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100">
                <a:solidFill>
                  <a:srgbClr val="66669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altLang="en-US" kern="0" dirty="0"/>
              <a:t>Use words/numbers to represent each section of 1s and 0s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kern="0" dirty="0"/>
              <a:t>Replace memory addresses with labels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kern="0" dirty="0"/>
              <a:t>Originally each assembly instruction corresponded to exactly one machine instruction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kern="0" dirty="0"/>
              <a:t>Parameters are registers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kern="0" dirty="0"/>
              <a:t>More short-cuts (macros, </a:t>
            </a:r>
            <a:r>
              <a:rPr lang="en-US" altLang="en-US" sz="2000" kern="0" dirty="0" err="1"/>
              <a:t>pseudoinstructions</a:t>
            </a:r>
            <a:r>
              <a:rPr lang="en-US" altLang="en-US" sz="2000" kern="0" dirty="0"/>
              <a:t>) added later</a:t>
            </a:r>
          </a:p>
        </p:txBody>
      </p:sp>
    </p:spTree>
    <p:extLst>
      <p:ext uri="{BB962C8B-B14F-4D97-AF65-F5344CB8AC3E}">
        <p14:creationId xmlns:p14="http://schemas.microsoft.com/office/powerpoint/2010/main" val="24314777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B75D4-7334-C7F3-FCE7-B0959ED94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steps: Fortran, C, etc.	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071770-AA40-F9CA-6261-FFA31B3743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9CA61D-8AAB-2E96-5A16-3A3FF7697C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C4AE4743-2FB9-9246-A53B-1DA134B9E9E3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3507B80-F196-E663-5798-BF7BA260826F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1447800"/>
            <a:ext cx="8153400" cy="4572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100">
                <a:solidFill>
                  <a:srgbClr val="66669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altLang="en-US" sz="2000" kern="0" dirty="0"/>
              <a:t>Each line of code corresponds to multiple machine instructions.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kern="0" dirty="0"/>
              <a:t>Use variables instead of registers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kern="0" dirty="0"/>
              <a:t>Compiler keeps track of which variables are currently in which register.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kern="0" dirty="0"/>
          </a:p>
          <a:p>
            <a:pPr eaLnBrk="1" hangingPunct="1">
              <a:lnSpc>
                <a:spcPct val="80000"/>
              </a:lnSpc>
            </a:pPr>
            <a:endParaRPr lang="en-US" altLang="en-US" sz="2000" kern="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000" kern="0" dirty="0"/>
              <a:t>Much easier to read and write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kern="0" dirty="0"/>
              <a:t>Compiler can do helpful error checking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kern="0" dirty="0"/>
              <a:t>e.g., raise error if you try to treat a float as an int.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kern="0" dirty="0"/>
              <a:t>This increases reliability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kern="0" dirty="0"/>
              <a:t>These language are called imperative languages	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kern="0" dirty="0"/>
              <a:t>They tell the CPU specifically what to do (like an imperative sentence)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kern="0" dirty="0"/>
              <a:t>Require programmers to “think like the CPU”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kern="0" dirty="0"/>
              <a:t>Must rephrase the problem in your head to align with the way the CPU solves problems.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1600" kern="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2D43C41-C860-9BEA-0FFB-E3A2ADB55EEF}"/>
              </a:ext>
            </a:extLst>
          </p:cNvPr>
          <p:cNvSpPr txBox="1"/>
          <p:nvPr/>
        </p:nvSpPr>
        <p:spPr>
          <a:xfrm>
            <a:off x="2362200" y="2590800"/>
            <a:ext cx="2514600" cy="40011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x = a + b + c</a:t>
            </a:r>
          </a:p>
        </p:txBody>
      </p:sp>
    </p:spTree>
    <p:extLst>
      <p:ext uri="{BB962C8B-B14F-4D97-AF65-F5344CB8AC3E}">
        <p14:creationId xmlns:p14="http://schemas.microsoft.com/office/powerpoint/2010/main" val="13016372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BE816-5F3F-9F13-98EF-DCD47EBC5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Compilation vs. Interpretation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B5A59F-2F34-1080-1D86-14764CB86B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C4AE4743-2FB9-9246-A53B-1DA134B9E9E3}" type="slidenum">
              <a:rPr lang="en-US" altLang="en-US" smtClean="0"/>
              <a:pPr/>
              <a:t>15</a:t>
            </a:fld>
            <a:endParaRPr lang="en-US" alt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11202EC3-C754-D03F-0001-C186481337E5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1219200"/>
            <a:ext cx="7772400" cy="3429000"/>
          </a:xfrm>
          <a:prstGeom prst="rect">
            <a:avLst/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100">
                <a:solidFill>
                  <a:srgbClr val="66669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kern="0" dirty="0"/>
              <a:t>Compilation vs. interpretation</a:t>
            </a:r>
          </a:p>
          <a:p>
            <a:pPr marL="782638" lvl="1"/>
            <a:r>
              <a:rPr lang="en-US" altLang="en-US" kern="0" dirty="0"/>
              <a:t>not opposites</a:t>
            </a:r>
          </a:p>
          <a:p>
            <a:pPr marL="782638" lvl="1"/>
            <a:r>
              <a:rPr lang="en-US" altLang="en-US" kern="0" dirty="0"/>
              <a:t>not a clear-cut distinction</a:t>
            </a:r>
          </a:p>
          <a:p>
            <a:r>
              <a:rPr lang="en-US" altLang="en-US" kern="0" dirty="0"/>
              <a:t>Pure Compilation</a:t>
            </a:r>
          </a:p>
          <a:p>
            <a:pPr marL="782638" lvl="1"/>
            <a:r>
              <a:rPr lang="en-US" altLang="en-US" kern="0" dirty="0"/>
              <a:t>The compiler translates the high-level source program into an equivalent target program (typically in machine language), and then goes away:</a:t>
            </a:r>
          </a:p>
        </p:txBody>
      </p:sp>
      <p:pic>
        <p:nvPicPr>
          <p:cNvPr id="6" name="Picture 10">
            <a:extLst>
              <a:ext uri="{FF2B5EF4-FFF2-40B4-BE49-F238E27FC236}">
                <a16:creationId xmlns:a16="http://schemas.microsoft.com/office/drawing/2014/main" id="{21B25397-0DD5-746C-E9E9-9CE02C703F24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11" y="4830409"/>
            <a:ext cx="73533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7">
            <a:extLst>
              <a:ext uri="{FF2B5EF4-FFF2-40B4-BE49-F238E27FC236}">
                <a16:creationId xmlns:a16="http://schemas.microsoft.com/office/drawing/2014/main" id="{DB0DAA91-83C6-A102-3DB0-B719D368217D}"/>
              </a:ext>
            </a:extLst>
          </p:cNvPr>
          <p:cNvSpPr>
            <a:spLocks/>
          </p:cNvSpPr>
          <p:nvPr/>
        </p:nvSpPr>
        <p:spPr bwMode="auto">
          <a:xfrm>
            <a:off x="228600" y="6496756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39688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t>Copyright © 2009 Elsevier</a:t>
            </a:r>
          </a:p>
        </p:txBody>
      </p:sp>
    </p:spTree>
    <p:extLst>
      <p:ext uri="{BB962C8B-B14F-4D97-AF65-F5344CB8AC3E}">
        <p14:creationId xmlns:p14="http://schemas.microsoft.com/office/powerpoint/2010/main" val="6351386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Footer Placeholder 3">
            <a:extLst>
              <a:ext uri="{FF2B5EF4-FFF2-40B4-BE49-F238E27FC236}">
                <a16:creationId xmlns:a16="http://schemas.microsoft.com/office/drawing/2014/main" id="{41B1668A-F173-7250-42F1-B6F86E5B3DD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54275" name="Slide Number Placeholder 4">
            <a:extLst>
              <a:ext uri="{FF2B5EF4-FFF2-40B4-BE49-F238E27FC236}">
                <a16:creationId xmlns:a16="http://schemas.microsoft.com/office/drawing/2014/main" id="{324656D5-3711-E5B4-0818-C9152E046A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0F94B0A6-14EA-B247-9568-CAC40D9BCBB0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4276" name="Rectangle 2">
            <a:extLst>
              <a:ext uri="{FF2B5EF4-FFF2-40B4-BE49-F238E27FC236}">
                <a16:creationId xmlns:a16="http://schemas.microsoft.com/office/drawing/2014/main" id="{B9048BB3-FD65-C292-DA23-4D729589B2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Pure Interpretation</a:t>
            </a:r>
          </a:p>
        </p:txBody>
      </p:sp>
      <p:sp>
        <p:nvSpPr>
          <p:cNvPr id="54277" name="Rectangle 3">
            <a:extLst>
              <a:ext uri="{FF2B5EF4-FFF2-40B4-BE49-F238E27FC236}">
                <a16:creationId xmlns:a16="http://schemas.microsoft.com/office/drawing/2014/main" id="{8D35EF54-2AE4-0EC4-3939-F0B7C26B25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05800" cy="4572000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Think of a UNIX shell (e.g., bash)</a:t>
            </a:r>
          </a:p>
          <a:p>
            <a:pPr lvl="1" eaLnBrk="1" hangingPunct="1"/>
            <a:r>
              <a:rPr lang="en-US" altLang="en-US" sz="2000" dirty="0"/>
              <a:t>It is a programming language.</a:t>
            </a:r>
          </a:p>
          <a:p>
            <a:pPr lvl="1" eaLnBrk="1" hangingPunct="1"/>
            <a:r>
              <a:rPr lang="en-US" altLang="en-US" sz="2000" dirty="0"/>
              <a:t>Runs  sequence of commands</a:t>
            </a:r>
          </a:p>
          <a:p>
            <a:pPr lvl="1" eaLnBrk="1" hangingPunct="1"/>
            <a:r>
              <a:rPr lang="en-US" altLang="en-US" sz="2000" dirty="0"/>
              <a:t>Has variables, if, loops, functions, etc.</a:t>
            </a:r>
          </a:p>
          <a:p>
            <a:pPr eaLnBrk="1" hangingPunct="1"/>
            <a:r>
              <a:rPr lang="en-US" altLang="en-US" sz="2400" dirty="0"/>
              <a:t>This code usually can’t be compiled beforehand because you are “writing” the code one line at a time.</a:t>
            </a:r>
          </a:p>
          <a:p>
            <a:pPr eaLnBrk="1" hangingPunct="1"/>
            <a:r>
              <a:rPr lang="en-US" altLang="en-US" sz="2400" dirty="0"/>
              <a:t>This type of programming language is “interpreted”</a:t>
            </a:r>
          </a:p>
          <a:p>
            <a:pPr lvl="1" eaLnBrk="1" hangingPunct="1"/>
            <a:r>
              <a:rPr lang="en-US" altLang="en-US" sz="2000" dirty="0"/>
              <a:t>Lines of code are processed and executed one a time.</a:t>
            </a:r>
          </a:p>
          <a:p>
            <a:pPr eaLnBrk="1" hangingPunct="1"/>
            <a:r>
              <a:rPr lang="en-US" altLang="en-US" sz="2400" dirty="0"/>
              <a:t>Needs an executable called an Interpreter </a:t>
            </a:r>
          </a:p>
          <a:p>
            <a:pPr lvl="1" eaLnBrk="1" hangingPunct="1"/>
            <a:r>
              <a:rPr lang="en-US" altLang="en-US" sz="2000" dirty="0" err="1"/>
              <a:t>E.g</a:t>
            </a:r>
            <a:r>
              <a:rPr lang="en-US" altLang="en-US" sz="2000" dirty="0"/>
              <a:t>, /bin/bash </a:t>
            </a:r>
          </a:p>
        </p:txBody>
      </p:sp>
    </p:spTree>
    <p:extLst>
      <p:ext uri="{BB962C8B-B14F-4D97-AF65-F5344CB8AC3E}">
        <p14:creationId xmlns:p14="http://schemas.microsoft.com/office/powerpoint/2010/main" val="37093049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C2068-5863-1044-D0FA-8C5123C48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Compilation vs. Interpretation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8657BB-3725-A35E-2CCB-58372D1D29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C4AE4743-2FB9-9246-A53B-1DA134B9E9E3}" type="slidenum">
              <a:rPr lang="en-US" altLang="en-US" smtClean="0"/>
              <a:pPr/>
              <a:t>17</a:t>
            </a:fld>
            <a:endParaRPr lang="en-US" alt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EE1260FA-0883-C489-5E09-220BC9B94DBB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1371600"/>
            <a:ext cx="7772400" cy="4381500"/>
          </a:xfrm>
          <a:prstGeom prst="rect">
            <a:avLst/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100">
                <a:solidFill>
                  <a:srgbClr val="66669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3200" kern="0"/>
              <a:t>Pure Interpretation</a:t>
            </a:r>
          </a:p>
          <a:p>
            <a:pPr marL="782638" lvl="1"/>
            <a:r>
              <a:rPr lang="en-US" altLang="en-US" sz="2800" kern="0"/>
              <a:t>Interpreter stays around for the execution of the program</a:t>
            </a:r>
          </a:p>
          <a:p>
            <a:pPr marL="782638" lvl="1"/>
            <a:r>
              <a:rPr lang="en-US" altLang="en-US" sz="2800" kern="0"/>
              <a:t>Interpreter is the locus of control during execution</a:t>
            </a:r>
            <a:endParaRPr lang="en-US" altLang="en-US" sz="2800" kern="0" dirty="0"/>
          </a:p>
        </p:txBody>
      </p:sp>
      <p:pic>
        <p:nvPicPr>
          <p:cNvPr id="6" name="Picture 10">
            <a:extLst>
              <a:ext uri="{FF2B5EF4-FFF2-40B4-BE49-F238E27FC236}">
                <a16:creationId xmlns:a16="http://schemas.microsoft.com/office/drawing/2014/main" id="{13B52AC6-A9A5-2790-29D4-67A43B7437A2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495800"/>
            <a:ext cx="64484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7">
            <a:extLst>
              <a:ext uri="{FF2B5EF4-FFF2-40B4-BE49-F238E27FC236}">
                <a16:creationId xmlns:a16="http://schemas.microsoft.com/office/drawing/2014/main" id="{0BCF91DB-5C47-FADE-8A2C-D25B1CB89CCE}"/>
              </a:ext>
            </a:extLst>
          </p:cNvPr>
          <p:cNvSpPr>
            <a:spLocks/>
          </p:cNvSpPr>
          <p:nvPr/>
        </p:nvSpPr>
        <p:spPr bwMode="auto">
          <a:xfrm>
            <a:off x="304800" y="64643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Copyright © 2009 Elsevier</a:t>
            </a:r>
          </a:p>
        </p:txBody>
      </p:sp>
    </p:spTree>
    <p:extLst>
      <p:ext uri="{BB962C8B-B14F-4D97-AF65-F5344CB8AC3E}">
        <p14:creationId xmlns:p14="http://schemas.microsoft.com/office/powerpoint/2010/main" val="15719571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Footer Placeholder 2">
            <a:extLst>
              <a:ext uri="{FF2B5EF4-FFF2-40B4-BE49-F238E27FC236}">
                <a16:creationId xmlns:a16="http://schemas.microsoft.com/office/drawing/2014/main" id="{31F038A7-079F-F586-79E4-F336FD5A36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56323" name="Slide Number Placeholder 3">
            <a:extLst>
              <a:ext uri="{FF2B5EF4-FFF2-40B4-BE49-F238E27FC236}">
                <a16:creationId xmlns:a16="http://schemas.microsoft.com/office/drawing/2014/main" id="{DC8EB766-E1CD-C8A9-3C48-AC23CDE33E6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671AB910-0235-5544-AC47-31D2185942E9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6324" name="Rectangle 2">
            <a:extLst>
              <a:ext uri="{FF2B5EF4-FFF2-40B4-BE49-F238E27FC236}">
                <a16:creationId xmlns:a16="http://schemas.microsoft.com/office/drawing/2014/main" id="{D36EE636-2904-84B0-5DF9-BF3DA03F50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Pure Interpretation Process</a:t>
            </a:r>
          </a:p>
        </p:txBody>
      </p:sp>
      <p:pic>
        <p:nvPicPr>
          <p:cNvPr id="56325" name="Picture 4">
            <a:extLst>
              <a:ext uri="{FF2B5EF4-FFF2-40B4-BE49-F238E27FC236}">
                <a16:creationId xmlns:a16="http://schemas.microsoft.com/office/drawing/2014/main" id="{4C66D113-910B-BC8C-227E-D730F1D5B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371600"/>
            <a:ext cx="3732213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46159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Footer Placeholder 3">
            <a:extLst>
              <a:ext uri="{FF2B5EF4-FFF2-40B4-BE49-F238E27FC236}">
                <a16:creationId xmlns:a16="http://schemas.microsoft.com/office/drawing/2014/main" id="{41B1668A-F173-7250-42F1-B6F86E5B3DD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54275" name="Slide Number Placeholder 4">
            <a:extLst>
              <a:ext uri="{FF2B5EF4-FFF2-40B4-BE49-F238E27FC236}">
                <a16:creationId xmlns:a16="http://schemas.microsoft.com/office/drawing/2014/main" id="{324656D5-3711-E5B4-0818-C9152E046A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0F94B0A6-14EA-B247-9568-CAC40D9BCBB0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4276" name="Rectangle 2">
            <a:extLst>
              <a:ext uri="{FF2B5EF4-FFF2-40B4-BE49-F238E27FC236}">
                <a16:creationId xmlns:a16="http://schemas.microsoft.com/office/drawing/2014/main" id="{B9048BB3-FD65-C292-DA23-4D729589B2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Pure Interpretation</a:t>
            </a:r>
          </a:p>
        </p:txBody>
      </p:sp>
      <p:sp>
        <p:nvSpPr>
          <p:cNvPr id="54277" name="Rectangle 3">
            <a:extLst>
              <a:ext uri="{FF2B5EF4-FFF2-40B4-BE49-F238E27FC236}">
                <a16:creationId xmlns:a16="http://schemas.microsoft.com/office/drawing/2014/main" id="{8D35EF54-2AE4-0EC4-3939-F0B7C26B25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8153400" cy="4572000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Examples: Python, Ruby, PHP, JavaScript.</a:t>
            </a:r>
          </a:p>
          <a:p>
            <a:pPr eaLnBrk="1" hangingPunct="1"/>
            <a:r>
              <a:rPr lang="en-US" altLang="en-US" sz="2400" dirty="0"/>
              <a:t>Cons:</a:t>
            </a:r>
          </a:p>
          <a:p>
            <a:pPr lvl="1" eaLnBrk="1" hangingPunct="1"/>
            <a:r>
              <a:rPr lang="en-US" altLang="en-US" sz="2000" dirty="0"/>
              <a:t>10 to 100 times slower than compiled programs</a:t>
            </a:r>
          </a:p>
          <a:p>
            <a:pPr lvl="1" eaLnBrk="1" hangingPunct="1"/>
            <a:r>
              <a:rPr lang="en-US" altLang="en-US" sz="2000" dirty="0"/>
              <a:t>Often uses more RAM</a:t>
            </a:r>
          </a:p>
          <a:p>
            <a:pPr eaLnBrk="1" hangingPunct="1"/>
            <a:r>
              <a:rPr lang="en-US" altLang="en-US" sz="2400" dirty="0"/>
              <a:t>Pros:</a:t>
            </a:r>
          </a:p>
          <a:p>
            <a:pPr lvl="1" eaLnBrk="1" hangingPunct="1"/>
            <a:r>
              <a:rPr lang="en-US" altLang="en-US" sz="2000" dirty="0"/>
              <a:t>Source code is often more portable</a:t>
            </a:r>
          </a:p>
          <a:p>
            <a:pPr lvl="2" eaLnBrk="1" hangingPunct="1"/>
            <a:r>
              <a:rPr lang="en-US" altLang="en-US" sz="1700" dirty="0"/>
              <a:t>Interpreter must be ported, but source code should run on (almost) any machine with an interpreter </a:t>
            </a:r>
          </a:p>
          <a:p>
            <a:pPr lvl="2" eaLnBrk="1" hangingPunct="1"/>
            <a:r>
              <a:rPr lang="en-US" altLang="en-US" sz="1700" dirty="0"/>
              <a:t>Simplifies distribution because user need not recompile for his specific processor/OS combination.</a:t>
            </a:r>
          </a:p>
          <a:p>
            <a:pPr lvl="1" eaLnBrk="1" hangingPunct="1"/>
            <a:r>
              <a:rPr lang="en-US" altLang="en-US" sz="2000" dirty="0"/>
              <a:t>Interpreted languages are often more writable.</a:t>
            </a:r>
          </a:p>
          <a:p>
            <a:pPr lvl="2" eaLnBrk="1" hangingPunct="1"/>
            <a:r>
              <a:rPr lang="en-US" altLang="en-US" sz="1700" dirty="0"/>
              <a:t>In order to improve performance, compiled languages tend to be very “picky”.</a:t>
            </a:r>
          </a:p>
          <a:p>
            <a:pPr lvl="2" eaLnBrk="1" hangingPunct="1"/>
            <a:r>
              <a:rPr lang="en-US" altLang="en-US" sz="1700" dirty="0"/>
              <a:t>Interpreted languages are already slow, so they aren’t as “picky”</a:t>
            </a:r>
          </a:p>
          <a:p>
            <a:pPr lvl="2" eaLnBrk="1" hangingPunct="1"/>
            <a:endParaRPr lang="en-US" altLang="en-US" sz="1700" dirty="0"/>
          </a:p>
        </p:txBody>
      </p:sp>
    </p:spTree>
    <p:extLst>
      <p:ext uri="{BB962C8B-B14F-4D97-AF65-F5344CB8AC3E}">
        <p14:creationId xmlns:p14="http://schemas.microsoft.com/office/powerpoint/2010/main" val="268790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3">
            <a:extLst>
              <a:ext uri="{FF2B5EF4-FFF2-40B4-BE49-F238E27FC236}">
                <a16:creationId xmlns:a16="http://schemas.microsoft.com/office/drawing/2014/main" id="{376228EB-3766-3CCC-E09C-33AACF0AC93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15363" name="Slide Number Placeholder 4">
            <a:extLst>
              <a:ext uri="{FF2B5EF4-FFF2-40B4-BE49-F238E27FC236}">
                <a16:creationId xmlns:a16="http://schemas.microsoft.com/office/drawing/2014/main" id="{949B344A-20CA-70A7-3D14-C30DCC5809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9C2EB197-0092-8240-BD55-71B50456144B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232D015E-B2DE-F877-1D7C-41E56E22C6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Language Evaluation Criteria</a:t>
            </a:r>
          </a:p>
        </p:txBody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58E619B8-DD8B-5DF0-B914-0CCF25F122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7772400" cy="49530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b="1" dirty="0"/>
              <a:t>What things should we look at when deciding how “good” a language is?</a:t>
            </a:r>
          </a:p>
          <a:p>
            <a:pPr eaLnBrk="1" hangingPunct="1"/>
            <a:r>
              <a:rPr lang="en-US" altLang="en-US" b="1" dirty="0"/>
              <a:t>Readability</a:t>
            </a:r>
            <a:r>
              <a:rPr lang="en-US" altLang="en-US" dirty="0"/>
              <a:t>: the ease with which programs can be read and understood</a:t>
            </a:r>
          </a:p>
          <a:p>
            <a:pPr eaLnBrk="1" hangingPunct="1"/>
            <a:r>
              <a:rPr lang="en-US" altLang="en-US" b="1" dirty="0"/>
              <a:t>Writability</a:t>
            </a:r>
            <a:r>
              <a:rPr lang="en-US" altLang="en-US" dirty="0"/>
              <a:t>: the ease with which a language can be used to create programs</a:t>
            </a:r>
          </a:p>
          <a:p>
            <a:pPr eaLnBrk="1" hangingPunct="1"/>
            <a:r>
              <a:rPr lang="en-US" altLang="en-US" b="1" dirty="0"/>
              <a:t>Reliability</a:t>
            </a:r>
            <a:r>
              <a:rPr lang="en-US" altLang="en-US" dirty="0"/>
              <a:t>: how well then language helps programmer avoid failures </a:t>
            </a:r>
          </a:p>
          <a:p>
            <a:pPr lvl="1" eaLnBrk="1" hangingPunct="1"/>
            <a:r>
              <a:rPr lang="en-US" altLang="en-US" dirty="0"/>
              <a:t>(or at least avoids “silent” failures)</a:t>
            </a:r>
          </a:p>
          <a:p>
            <a:pPr eaLnBrk="1" hangingPunct="1"/>
            <a:r>
              <a:rPr lang="en-US" altLang="en-US" b="1" dirty="0"/>
              <a:t>Cost</a:t>
            </a:r>
            <a:r>
              <a:rPr lang="en-US" altLang="en-US" dirty="0"/>
              <a:t>: the ultimate total cost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0">
            <a:extLst>
              <a:ext uri="{FF2B5EF4-FFF2-40B4-BE49-F238E27FC236}">
                <a16:creationId xmlns:a16="http://schemas.microsoft.com/office/drawing/2014/main" id="{9273EEFA-EF6E-F5EC-950C-3C533D58E1BA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4032956"/>
            <a:ext cx="8648700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00CE3C1-86AB-A22E-EAA1-1EC14D700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Hybrid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CF9D8C-BAD5-9FF0-13EA-AEF2F331E5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B5B67D13-665E-C844-B9F5-8CC28A3B98CB}" type="slidenum">
              <a:rPr lang="en-US" altLang="en-US" smtClean="0"/>
              <a:pPr/>
              <a:t>20</a:t>
            </a:fld>
            <a:endParaRPr lang="en-US" alt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7532F7F1-C5D4-BCA3-3BC1-EA717E7D3A9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8153400" cy="23622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 altLang="en-US" dirty="0"/>
              <a:t>Common case is compilation or simple pre-processing, followed by interpretation</a:t>
            </a:r>
          </a:p>
          <a:p>
            <a:r>
              <a:rPr lang="en-US" altLang="en-US" dirty="0"/>
              <a:t>Most language implementations include a mixture of both compilation and interpretation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dirty="0"/>
              <a:t>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3111159-5F26-2C38-75A1-A2903171C46C}"/>
              </a:ext>
            </a:extLst>
          </p:cNvPr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Copyright © 2009 Elsevier</a:t>
            </a:r>
          </a:p>
        </p:txBody>
      </p:sp>
    </p:spTree>
    <p:extLst>
      <p:ext uri="{BB962C8B-B14F-4D97-AF65-F5344CB8AC3E}">
        <p14:creationId xmlns:p14="http://schemas.microsoft.com/office/powerpoint/2010/main" val="13640419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Footer Placeholder 3">
            <a:extLst>
              <a:ext uri="{FF2B5EF4-FFF2-40B4-BE49-F238E27FC236}">
                <a16:creationId xmlns:a16="http://schemas.microsoft.com/office/drawing/2014/main" id="{CE56F5A1-7682-0911-BF85-D883F67B2E3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58371" name="Slide Number Placeholder 4">
            <a:extLst>
              <a:ext uri="{FF2B5EF4-FFF2-40B4-BE49-F238E27FC236}">
                <a16:creationId xmlns:a16="http://schemas.microsoft.com/office/drawing/2014/main" id="{F74827AD-F87E-8257-EF97-430DB9B23F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246F3F66-E13B-6D44-8A7F-180EE73BC1F1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8372" name="Rectangle 2">
            <a:extLst>
              <a:ext uri="{FF2B5EF4-FFF2-40B4-BE49-F238E27FC236}">
                <a16:creationId xmlns:a16="http://schemas.microsoft.com/office/drawing/2014/main" id="{0BE30D80-F62C-886A-7F60-187936EE24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Hybrid Implementation Systems</a:t>
            </a:r>
          </a:p>
        </p:txBody>
      </p:sp>
      <p:sp>
        <p:nvSpPr>
          <p:cNvPr id="58373" name="Rectangle 3">
            <a:extLst>
              <a:ext uri="{FF2B5EF4-FFF2-40B4-BE49-F238E27FC236}">
                <a16:creationId xmlns:a16="http://schemas.microsoft.com/office/drawing/2014/main" id="{5662F662-3CB0-321E-ECF6-2A5263E6AA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81534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A compromise between compilers and pure interpreters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A high-level language program is translated to an intermediate language that allows easy interpretation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Faster than pure interpretation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Examples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Perl programs are partially compiled to detect errors before interpretation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Initial implementations of Java were hybrid; the intermediate form, </a:t>
            </a:r>
            <a:r>
              <a:rPr lang="en-US" altLang="en-US" sz="2000" i="1" dirty="0"/>
              <a:t>byte code</a:t>
            </a:r>
            <a:r>
              <a:rPr lang="en-US" altLang="en-US" sz="2000" dirty="0"/>
              <a:t>, provides portability to any machine that has a byte code interpreter and a run-time system (together, these are called </a:t>
            </a:r>
            <a:r>
              <a:rPr lang="en-US" altLang="en-US" sz="2000" i="1" dirty="0"/>
              <a:t>Java Virtual Machine</a:t>
            </a:r>
            <a:r>
              <a:rPr lang="en-US" altLang="en-US" sz="2000" dirty="0"/>
              <a:t>)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486064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oter Placeholder 2">
            <a:extLst>
              <a:ext uri="{FF2B5EF4-FFF2-40B4-BE49-F238E27FC236}">
                <a16:creationId xmlns:a16="http://schemas.microsoft.com/office/drawing/2014/main" id="{AC28106F-3C23-FEE2-8746-13B2DCC322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60419" name="Slide Number Placeholder 3">
            <a:extLst>
              <a:ext uri="{FF2B5EF4-FFF2-40B4-BE49-F238E27FC236}">
                <a16:creationId xmlns:a16="http://schemas.microsoft.com/office/drawing/2014/main" id="{56F12B56-C4BC-C331-2EF2-E5552B8E49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502FBDC5-88CB-F843-B3BB-CC2D1C062E78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E13DBEAB-C6D8-600B-A92E-1139D118ED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001000" cy="1524000"/>
          </a:xfrm>
        </p:spPr>
        <p:txBody>
          <a:bodyPr/>
          <a:lstStyle/>
          <a:p>
            <a:pPr eaLnBrk="1" hangingPunct="1"/>
            <a:r>
              <a:rPr lang="en-US" altLang="en-US"/>
              <a:t>Hybrid Implementation Process</a:t>
            </a:r>
          </a:p>
        </p:txBody>
      </p:sp>
      <p:pic>
        <p:nvPicPr>
          <p:cNvPr id="60421" name="Picture 4">
            <a:extLst>
              <a:ext uri="{FF2B5EF4-FFF2-40B4-BE49-F238E27FC236}">
                <a16:creationId xmlns:a16="http://schemas.microsoft.com/office/drawing/2014/main" id="{6B2E8857-F033-F030-3E09-47EDA14808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295400"/>
            <a:ext cx="1819275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67024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oter Placeholder 3">
            <a:extLst>
              <a:ext uri="{FF2B5EF4-FFF2-40B4-BE49-F238E27FC236}">
                <a16:creationId xmlns:a16="http://schemas.microsoft.com/office/drawing/2014/main" id="{1C58E5C5-93DE-39CA-C2DC-8B9E1CF517B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46083" name="Slide Number Placeholder 4">
            <a:extLst>
              <a:ext uri="{FF2B5EF4-FFF2-40B4-BE49-F238E27FC236}">
                <a16:creationId xmlns:a16="http://schemas.microsoft.com/office/drawing/2014/main" id="{60BA8B23-B733-F21C-9A80-83359924DD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E4E2454E-0BBC-5142-A852-E52FEC1BE4D8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6084" name="Rectangle 2">
            <a:extLst>
              <a:ext uri="{FF2B5EF4-FFF2-40B4-BE49-F238E27FC236}">
                <a16:creationId xmlns:a16="http://schemas.microsoft.com/office/drawing/2014/main" id="{4CA55716-7D7D-D5F3-2907-DD0A79240C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Compilation</a:t>
            </a:r>
          </a:p>
        </p:txBody>
      </p:sp>
      <p:sp>
        <p:nvSpPr>
          <p:cNvPr id="46085" name="Rectangle 3">
            <a:extLst>
              <a:ext uri="{FF2B5EF4-FFF2-40B4-BE49-F238E27FC236}">
                <a16:creationId xmlns:a16="http://schemas.microsoft.com/office/drawing/2014/main" id="{E3FD7229-CBF2-5ED0-4402-99F0586D64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153400" cy="4572000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Translate high-level program (source language) into machine code (machine language)</a:t>
            </a:r>
          </a:p>
          <a:p>
            <a:pPr eaLnBrk="1" hangingPunct="1"/>
            <a:r>
              <a:rPr lang="en-US" altLang="en-US" sz="2400" dirty="0"/>
              <a:t>Slow translation, fast execution</a:t>
            </a:r>
          </a:p>
          <a:p>
            <a:pPr lvl="1" eaLnBrk="1" hangingPunct="1"/>
            <a:r>
              <a:rPr lang="en-US" altLang="en-US" sz="2000" dirty="0"/>
              <a:t>Everything is “ready to go” when the program starts</a:t>
            </a:r>
          </a:p>
          <a:p>
            <a:pPr lvl="1" eaLnBrk="1" hangingPunct="1"/>
            <a:r>
              <a:rPr lang="en-US" altLang="en-US" sz="2000" dirty="0"/>
              <a:t>Each processor/OS combination needs its own binary</a:t>
            </a:r>
          </a:p>
          <a:p>
            <a:pPr eaLnBrk="1" hangingPunct="1"/>
            <a:r>
              <a:rPr lang="en-US" altLang="en-US" sz="2400" dirty="0"/>
              <a:t>Compilation process has several phases: </a:t>
            </a:r>
          </a:p>
          <a:p>
            <a:pPr lvl="1" eaLnBrk="1" hangingPunct="1"/>
            <a:r>
              <a:rPr lang="en-US" altLang="en-US" sz="2000" dirty="0"/>
              <a:t>lexical analysis: converts characters in the source program into lexical units</a:t>
            </a:r>
          </a:p>
          <a:p>
            <a:pPr lvl="1" eaLnBrk="1" hangingPunct="1"/>
            <a:r>
              <a:rPr lang="en-US" altLang="en-US" sz="2000" dirty="0"/>
              <a:t>syntax analysis: transforms lexical units into </a:t>
            </a:r>
            <a:r>
              <a:rPr lang="en-US" altLang="en-US" sz="2000" i="1" dirty="0"/>
              <a:t>parse trees </a:t>
            </a:r>
            <a:r>
              <a:rPr lang="en-US" altLang="en-US" sz="2000" dirty="0"/>
              <a:t>which represent the syntactic structure of program</a:t>
            </a:r>
          </a:p>
          <a:p>
            <a:pPr lvl="1" eaLnBrk="1" hangingPunct="1"/>
            <a:r>
              <a:rPr lang="en-US" altLang="en-US" sz="2000" dirty="0"/>
              <a:t>Semantics analysis: generate intermediate code</a:t>
            </a:r>
          </a:p>
          <a:p>
            <a:pPr lvl="2" eaLnBrk="1" hangingPunct="1"/>
            <a:r>
              <a:rPr lang="en-US" altLang="en-US" sz="1700" dirty="0"/>
              <a:t>In C, this is assembly</a:t>
            </a:r>
          </a:p>
          <a:p>
            <a:pPr lvl="1" eaLnBrk="1" hangingPunct="1"/>
            <a:r>
              <a:rPr lang="en-US" altLang="en-US" sz="2000" dirty="0"/>
              <a:t>code generation: machine code is generated</a:t>
            </a:r>
          </a:p>
          <a:p>
            <a:pPr eaLnBrk="1" hangingPunct="1">
              <a:buFontTx/>
              <a:buNone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199983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5" grpId="0" uiExpand="1" build="p" bldLvl="2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ooter Placeholder 2">
            <a:extLst>
              <a:ext uri="{FF2B5EF4-FFF2-40B4-BE49-F238E27FC236}">
                <a16:creationId xmlns:a16="http://schemas.microsoft.com/office/drawing/2014/main" id="{0BAAB21C-12A4-7984-EE3A-8B93C9CC241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48131" name="Slide Number Placeholder 3">
            <a:extLst>
              <a:ext uri="{FF2B5EF4-FFF2-40B4-BE49-F238E27FC236}">
                <a16:creationId xmlns:a16="http://schemas.microsoft.com/office/drawing/2014/main" id="{FBF17D7B-16F4-BFB2-C28D-92DEF1AEA4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D8A8D7B6-8A5A-1C4A-B4C8-05A9322640B2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8132" name="Rectangle 2">
            <a:extLst>
              <a:ext uri="{FF2B5EF4-FFF2-40B4-BE49-F238E27FC236}">
                <a16:creationId xmlns:a16="http://schemas.microsoft.com/office/drawing/2014/main" id="{9376705E-8455-8154-15C6-5434276917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6477000" cy="1206500"/>
          </a:xfrm>
        </p:spPr>
        <p:txBody>
          <a:bodyPr/>
          <a:lstStyle/>
          <a:p>
            <a:pPr eaLnBrk="1" hangingPunct="1"/>
            <a:r>
              <a:rPr lang="en-US" altLang="en-US"/>
              <a:t>The Compilation Process</a:t>
            </a:r>
          </a:p>
        </p:txBody>
      </p:sp>
      <p:pic>
        <p:nvPicPr>
          <p:cNvPr id="48133" name="Picture 4">
            <a:extLst>
              <a:ext uri="{FF2B5EF4-FFF2-40B4-BE49-F238E27FC236}">
                <a16:creationId xmlns:a16="http://schemas.microsoft.com/office/drawing/2014/main" id="{C11B33DB-CA40-6598-AF50-450C91C254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295400"/>
            <a:ext cx="4027488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83259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6415E-AA90-A7BA-9E69-4BB81CBED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view of Compilation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2203E1-6303-7D7D-8499-BC51911962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9C5167ED-BF38-334D-BFBF-8A95D3E25A22}" type="slidenum">
              <a:rPr lang="en-US" altLang="en-US" smtClean="0"/>
              <a:pPr/>
              <a:t>25</a:t>
            </a:fld>
            <a:endParaRPr lang="en-US" altLang="en-US"/>
          </a:p>
        </p:txBody>
      </p:sp>
      <p:pic>
        <p:nvPicPr>
          <p:cNvPr id="5" name="Picture 1">
            <a:extLst>
              <a:ext uri="{FF2B5EF4-FFF2-40B4-BE49-F238E27FC236}">
                <a16:creationId xmlns:a16="http://schemas.microsoft.com/office/drawing/2014/main" id="{87AD0A5B-C46C-2D2A-9ADB-88D524B3DD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" y="1371600"/>
            <a:ext cx="7543800" cy="443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6" name="Rectangle 8">
            <a:extLst>
              <a:ext uri="{FF2B5EF4-FFF2-40B4-BE49-F238E27FC236}">
                <a16:creationId xmlns:a16="http://schemas.microsoft.com/office/drawing/2014/main" id="{FF80501F-17B0-B574-EB0A-027C503410E7}"/>
              </a:ext>
            </a:extLst>
          </p:cNvPr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Copyright © 2009 Elsevier</a:t>
            </a:r>
          </a:p>
        </p:txBody>
      </p:sp>
    </p:spTree>
    <p:extLst>
      <p:ext uri="{BB962C8B-B14F-4D97-AF65-F5344CB8AC3E}">
        <p14:creationId xmlns:p14="http://schemas.microsoft.com/office/powerpoint/2010/main" val="13684403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4EDD0-2976-1357-FCB0-4E359650B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Overview of Compilation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D52296-3D0A-BE5F-D182-2957C2147C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9C5167ED-BF38-334D-BFBF-8A95D3E25A22}" type="slidenum">
              <a:rPr lang="en-US" altLang="en-US" smtClean="0"/>
              <a:pPr/>
              <a:t>26</a:t>
            </a:fld>
            <a:endParaRPr lang="en-US" alt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227CCAC9-ABD3-885B-A3A3-92380C962BE8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19200"/>
            <a:ext cx="8229600" cy="4800600"/>
          </a:xfrm>
          <a:prstGeom prst="rect">
            <a:avLst/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100">
                <a:solidFill>
                  <a:srgbClr val="66669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0000"/>
              </a:buClr>
            </a:pPr>
            <a:r>
              <a:rPr lang="en-US" altLang="en-US" sz="2400" b="1" i="1" kern="0" dirty="0"/>
              <a:t>Scanning</a:t>
            </a:r>
            <a:r>
              <a:rPr lang="en-US" altLang="en-US" sz="2400" kern="0" dirty="0"/>
              <a:t>:</a:t>
            </a:r>
          </a:p>
          <a:p>
            <a:pPr marL="782638" lvl="1"/>
            <a:r>
              <a:rPr lang="en-US" altLang="en-US" sz="2000" kern="0" dirty="0"/>
              <a:t>divides the program into "tokens", which are the smallest meaningful units; this saves time, since character-by-character processing is slow</a:t>
            </a:r>
          </a:p>
          <a:p>
            <a:pPr marL="782638" lvl="1"/>
            <a:r>
              <a:rPr lang="en-US" altLang="en-US" sz="2000" kern="0" dirty="0"/>
              <a:t>we can tune the scanner better if its job is simple; it also saves complexity (lots of it) for later stages </a:t>
            </a:r>
          </a:p>
          <a:p>
            <a:pPr marL="782638" lvl="1"/>
            <a:r>
              <a:rPr lang="en-US" altLang="en-US" sz="2000" kern="0" dirty="0"/>
              <a:t>you can design a parser to take characters instead of tokens as input, but it isn't pretty</a:t>
            </a:r>
          </a:p>
          <a:p>
            <a:pPr marL="782638" lvl="1"/>
            <a:r>
              <a:rPr lang="en-US" altLang="en-US" sz="2000" kern="0" dirty="0"/>
              <a:t>scanning is recognition of a </a:t>
            </a:r>
            <a:r>
              <a:rPr lang="en-US" altLang="en-US" sz="2000" i="1" kern="0" dirty="0"/>
              <a:t>regular language</a:t>
            </a:r>
            <a:r>
              <a:rPr lang="en-US" altLang="en-US" sz="2000" kern="0" dirty="0"/>
              <a:t>, e.g., via DFA</a:t>
            </a:r>
          </a:p>
        </p:txBody>
      </p:sp>
    </p:spTree>
    <p:extLst>
      <p:ext uri="{BB962C8B-B14F-4D97-AF65-F5344CB8AC3E}">
        <p14:creationId xmlns:p14="http://schemas.microsoft.com/office/powerpoint/2010/main" val="6965594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471D9-5303-813E-B257-1850F3995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Overview of Compilation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32D796-BF8D-CCB1-AF34-735C438EAE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9C5167ED-BF38-334D-BFBF-8A95D3E25A22}" type="slidenum">
              <a:rPr lang="en-US" altLang="en-US" smtClean="0"/>
              <a:pPr/>
              <a:t>27</a:t>
            </a:fld>
            <a:endParaRPr lang="en-US" alt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78865C61-0B0B-4B1F-B3E5-145EF99751E0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1524000"/>
            <a:ext cx="7772400" cy="3962400"/>
          </a:xfrm>
          <a:prstGeom prst="rect">
            <a:avLst/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100">
                <a:solidFill>
                  <a:srgbClr val="66669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0000"/>
              </a:buClr>
            </a:pPr>
            <a:r>
              <a:rPr lang="en-US" altLang="en-US" b="1" i="1" kern="0" dirty="0"/>
              <a:t>Parsing</a:t>
            </a:r>
            <a:r>
              <a:rPr lang="en-US" altLang="en-US" b="1" kern="0" dirty="0"/>
              <a:t> </a:t>
            </a:r>
            <a:r>
              <a:rPr lang="en-US" altLang="en-US" kern="0" dirty="0"/>
              <a:t>is recognition of a </a:t>
            </a:r>
            <a:r>
              <a:rPr lang="en-US" altLang="en-US" i="1" kern="0" dirty="0"/>
              <a:t>context-free language</a:t>
            </a:r>
            <a:r>
              <a:rPr lang="en-US" altLang="en-US" kern="0" dirty="0"/>
              <a:t>, e.g., via PDA</a:t>
            </a:r>
          </a:p>
          <a:p>
            <a:pPr marL="782638" lvl="1"/>
            <a:r>
              <a:rPr lang="en-US" altLang="en-US" kern="0" dirty="0"/>
              <a:t>Parsing discovers the "context free" structure of the program </a:t>
            </a:r>
          </a:p>
          <a:p>
            <a:pPr marL="782638" lvl="1"/>
            <a:r>
              <a:rPr lang="en-US" altLang="en-US" kern="0" dirty="0"/>
              <a:t>Informally, it finds the structure you can describe with syntax diagrams (the "circles and arrows" in a Pascal manual)</a:t>
            </a:r>
          </a:p>
        </p:txBody>
      </p:sp>
    </p:spTree>
    <p:extLst>
      <p:ext uri="{BB962C8B-B14F-4D97-AF65-F5344CB8AC3E}">
        <p14:creationId xmlns:p14="http://schemas.microsoft.com/office/powerpoint/2010/main" val="27744774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6BBDBC-0D53-04AC-CF79-800ABAC2F7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9C5167ED-BF38-334D-BFBF-8A95D3E25A22}" type="slidenum">
              <a:rPr lang="en-US" altLang="en-US" smtClean="0"/>
              <a:pPr/>
              <a:t>28</a:t>
            </a:fld>
            <a:endParaRPr lang="en-US" alt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1B56F89-1A3B-52EA-ACA1-A619DE808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Overview of Compilation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62A80A43-1CE4-BFC6-0249-7A6EB06EDDA4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4000"/>
            <a:ext cx="8178800" cy="5334000"/>
          </a:xfrm>
          <a:prstGeom prst="rect">
            <a:avLst/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100">
                <a:solidFill>
                  <a:srgbClr val="66669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0000"/>
              </a:buClr>
            </a:pPr>
            <a:r>
              <a:rPr lang="en-US" altLang="en-US" sz="2400" b="1" i="1" kern="0" dirty="0"/>
              <a:t>Semantic analysis</a:t>
            </a:r>
            <a:r>
              <a:rPr lang="en-US" altLang="en-US" sz="2400" kern="0" dirty="0"/>
              <a:t> is the discovery of </a:t>
            </a:r>
            <a:r>
              <a:rPr lang="en-US" altLang="en-US" sz="2400" i="1" kern="0" dirty="0"/>
              <a:t>meaning</a:t>
            </a:r>
            <a:r>
              <a:rPr lang="en-US" altLang="en-US" sz="2400" kern="0" dirty="0"/>
              <a:t> in the program</a:t>
            </a:r>
          </a:p>
          <a:p>
            <a:pPr marL="782638" lvl="1"/>
            <a:r>
              <a:rPr lang="en-US" altLang="en-US" sz="2000" kern="0" dirty="0"/>
              <a:t>The compiler actually does what is called STATIC semantic analysis. That's the meaning that can be figured out at compile time</a:t>
            </a:r>
          </a:p>
          <a:p>
            <a:pPr marL="782638" lvl="1"/>
            <a:r>
              <a:rPr lang="en-US" altLang="en-US" sz="2000" kern="0" dirty="0"/>
              <a:t>Some things (e.g., array subscript out of bounds) can't be figured out until run time.  Things like that are part of the program's DYNAMIC semantics</a:t>
            </a:r>
          </a:p>
          <a:p>
            <a:pPr marL="382588"/>
            <a:r>
              <a:rPr lang="en-US" altLang="en-US" sz="2400" kern="0" dirty="0"/>
              <a:t>Also looks for things like</a:t>
            </a:r>
          </a:p>
          <a:p>
            <a:pPr marL="782638" lvl="1"/>
            <a:r>
              <a:rPr lang="en-US" altLang="en-US" sz="2000" kern="0" dirty="0"/>
              <a:t>Functions called actually exist</a:t>
            </a:r>
          </a:p>
          <a:p>
            <a:pPr marL="782638" lvl="1"/>
            <a:r>
              <a:rPr lang="en-US" altLang="en-US" sz="2000" kern="0" dirty="0"/>
              <a:t>Variables referenced have been declared</a:t>
            </a:r>
          </a:p>
        </p:txBody>
      </p:sp>
    </p:spTree>
    <p:extLst>
      <p:ext uri="{BB962C8B-B14F-4D97-AF65-F5344CB8AC3E}">
        <p14:creationId xmlns:p14="http://schemas.microsoft.com/office/powerpoint/2010/main" val="21333807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B75D4-7334-C7F3-FCE7-B0959ED94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vs. Dynamic typing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071770-AA40-F9CA-6261-FFA31B3743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9CA61D-8AAB-2E96-5A16-3A3FF7697C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C4AE4743-2FB9-9246-A53B-1DA134B9E9E3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8558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lide Number Placeholder 4">
            <a:extLst>
              <a:ext uri="{FF2B5EF4-FFF2-40B4-BE49-F238E27FC236}">
                <a16:creationId xmlns:a16="http://schemas.microsoft.com/office/drawing/2014/main" id="{B6AE15D4-5412-F390-615E-E2E5156462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67CA0AA2-1D05-6D4B-BB31-C00427C48209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9FF6DE06-755E-0E39-133C-04DB0FCAF4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Evaluation Criteria: Readability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886C10E-9F63-EECF-6F7B-79CF347260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153400" cy="4876800"/>
          </a:xfrm>
        </p:spPr>
        <p:txBody>
          <a:bodyPr/>
          <a:lstStyle/>
          <a:p>
            <a:pPr marL="381000" indent="-381000" eaLnBrk="1" hangingPunct="1">
              <a:lnSpc>
                <a:spcPct val="80000"/>
              </a:lnSpc>
            </a:pPr>
            <a:r>
              <a:rPr lang="en-US" altLang="en-US" sz="1800" dirty="0"/>
              <a:t>What makes a language “Readable”?</a:t>
            </a:r>
          </a:p>
          <a:p>
            <a:pPr marL="381000" indent="-381000" eaLnBrk="1" hangingPunct="1">
              <a:lnSpc>
                <a:spcPct val="80000"/>
              </a:lnSpc>
            </a:pPr>
            <a:r>
              <a:rPr lang="en-US" altLang="en-US" sz="1800" dirty="0"/>
              <a:t>Overall simplicity</a:t>
            </a:r>
          </a:p>
          <a:p>
            <a:pPr marL="800100" lvl="1" indent="-342900" eaLnBrk="1" hangingPunct="1">
              <a:lnSpc>
                <a:spcPct val="80000"/>
              </a:lnSpc>
            </a:pPr>
            <a:r>
              <a:rPr lang="en-US" altLang="en-US" sz="1600" dirty="0"/>
              <a:t>A manageable set of features and constructs</a:t>
            </a:r>
          </a:p>
          <a:p>
            <a:pPr marL="800100" lvl="1" indent="-342900" eaLnBrk="1" hangingPunct="1">
              <a:lnSpc>
                <a:spcPct val="80000"/>
              </a:lnSpc>
            </a:pPr>
            <a:r>
              <a:rPr lang="en-US" altLang="en-US" sz="1600" dirty="0"/>
              <a:t>Minimal feature multiplicity </a:t>
            </a:r>
          </a:p>
          <a:p>
            <a:pPr marL="1200150" lvl="2" indent="-342900" eaLnBrk="1" hangingPunct="1">
              <a:lnSpc>
                <a:spcPct val="80000"/>
              </a:lnSpc>
            </a:pPr>
            <a:r>
              <a:rPr lang="en-US" altLang="en-US" sz="1300" dirty="0"/>
              <a:t>(Do we need count = count + 1 , count +=1 , and count++, and ++count?)</a:t>
            </a:r>
          </a:p>
          <a:p>
            <a:pPr marL="1200150" lvl="2" indent="-342900" eaLnBrk="1" hangingPunct="1">
              <a:lnSpc>
                <a:spcPct val="80000"/>
              </a:lnSpc>
            </a:pPr>
            <a:r>
              <a:rPr lang="en-US" altLang="en-US" sz="1300" dirty="0">
                <a:solidFill>
                  <a:schemeClr val="accent2"/>
                </a:solidFill>
              </a:rPr>
              <a:t>In what sense is this less readable (since all are relatively simple)?</a:t>
            </a:r>
          </a:p>
          <a:p>
            <a:pPr marL="800100" lvl="1" indent="-342900" eaLnBrk="1" hangingPunct="1">
              <a:lnSpc>
                <a:spcPct val="80000"/>
              </a:lnSpc>
            </a:pPr>
            <a:r>
              <a:rPr lang="en-US" altLang="en-US" sz="1600" dirty="0"/>
              <a:t>Sensible operator overloading</a:t>
            </a:r>
          </a:p>
          <a:p>
            <a:pPr marL="1200150" lvl="2" indent="-342900" eaLnBrk="1" hangingPunct="1">
              <a:lnSpc>
                <a:spcPct val="80000"/>
              </a:lnSpc>
            </a:pPr>
            <a:r>
              <a:rPr lang="en-US" altLang="en-US" sz="1300" dirty="0"/>
              <a:t>Should “+” be both addition and string concatenation?</a:t>
            </a:r>
          </a:p>
          <a:p>
            <a:pPr marL="381000" indent="-381000" eaLnBrk="1" hangingPunct="1">
              <a:lnSpc>
                <a:spcPct val="80000"/>
              </a:lnSpc>
            </a:pPr>
            <a:r>
              <a:rPr lang="en-US" altLang="en-US" sz="1800" dirty="0"/>
              <a:t>Orthogonality </a:t>
            </a:r>
          </a:p>
          <a:p>
            <a:pPr marL="800100" lvl="1" indent="-342900" eaLnBrk="1" hangingPunct="1">
              <a:lnSpc>
                <a:spcPct val="80000"/>
              </a:lnSpc>
            </a:pPr>
            <a:r>
              <a:rPr lang="en-US" altLang="en-US" sz="1600" dirty="0"/>
              <a:t>A relatively small set of primitive constructs can be combined in a relatively small number of ways</a:t>
            </a:r>
          </a:p>
          <a:p>
            <a:pPr marL="800100" lvl="1" indent="-342900" eaLnBrk="1" hangingPunct="1">
              <a:lnSpc>
                <a:spcPct val="80000"/>
              </a:lnSpc>
            </a:pPr>
            <a:r>
              <a:rPr lang="en-US" altLang="en-US" sz="1600" dirty="0"/>
              <a:t>Different combinations behave consistently</a:t>
            </a:r>
          </a:p>
          <a:p>
            <a:pPr marL="1200150" lvl="2" indent="-342900" eaLnBrk="1" hangingPunct="1">
              <a:lnSpc>
                <a:spcPct val="80000"/>
              </a:lnSpc>
            </a:pPr>
            <a:r>
              <a:rPr lang="en-US" altLang="en-US" sz="1300" dirty="0"/>
              <a:t>Counterexample: primitive vs. object parameters in Java</a:t>
            </a:r>
          </a:p>
          <a:p>
            <a:pPr marL="381000" indent="-381000" eaLnBrk="1" hangingPunct="1">
              <a:lnSpc>
                <a:spcPct val="80000"/>
              </a:lnSpc>
            </a:pPr>
            <a:r>
              <a:rPr lang="en-US" altLang="en-US" sz="1800" dirty="0"/>
              <a:t>Data types</a:t>
            </a:r>
          </a:p>
          <a:p>
            <a:pPr marL="800100" lvl="1" indent="-342900" eaLnBrk="1" hangingPunct="1">
              <a:lnSpc>
                <a:spcPct val="80000"/>
              </a:lnSpc>
            </a:pPr>
            <a:r>
              <a:rPr lang="en-US" altLang="en-US" sz="1600" dirty="0"/>
              <a:t>Adequate predefined data types (are Strings built in)?</a:t>
            </a:r>
          </a:p>
          <a:p>
            <a:pPr marL="381000" indent="-381000" eaLnBrk="1" hangingPunct="1">
              <a:lnSpc>
                <a:spcPct val="80000"/>
              </a:lnSpc>
            </a:pPr>
            <a:r>
              <a:rPr lang="en-US" altLang="en-US" sz="1800" dirty="0"/>
              <a:t>Syntax considerations</a:t>
            </a:r>
          </a:p>
          <a:p>
            <a:pPr marL="800100" lvl="1" indent="-342900" eaLnBrk="1" hangingPunct="1">
              <a:lnSpc>
                <a:spcPct val="80000"/>
              </a:lnSpc>
            </a:pPr>
            <a:r>
              <a:rPr lang="en-US" altLang="en-US" sz="1600" dirty="0"/>
              <a:t>Form and meaning: self-descriptive constructs, meaningful keywords</a:t>
            </a:r>
          </a:p>
          <a:p>
            <a:pPr marL="1200150" lvl="2" indent="-342900" eaLnBrk="1" hangingPunct="1">
              <a:lnSpc>
                <a:spcPct val="80000"/>
              </a:lnSpc>
            </a:pPr>
            <a:r>
              <a:rPr lang="en-US" altLang="en-US" sz="1300" dirty="0"/>
              <a:t>What does “static” mean in C?  Is this term used consistently?</a:t>
            </a:r>
          </a:p>
          <a:p>
            <a:pPr marL="1200150" lvl="2" indent="-342900" eaLnBrk="1" hangingPunct="1">
              <a:lnSpc>
                <a:spcPct val="80000"/>
              </a:lnSpc>
            </a:pPr>
            <a:r>
              <a:rPr lang="en-US" altLang="en-US" sz="1300" dirty="0"/>
              <a:t>Does the “*” operator have a consistent meaning in C?</a:t>
            </a:r>
          </a:p>
          <a:p>
            <a:pPr marL="1200150" lvl="2" indent="-342900" eaLnBrk="1" hangingPunct="1">
              <a:lnSpc>
                <a:spcPct val="80000"/>
              </a:lnSpc>
            </a:pPr>
            <a:r>
              <a:rPr lang="en-US" altLang="en-US" sz="1300" dirty="0"/>
              <a:t>What does “grep” mean in the UNIX environment? Can you figure this out based on general computing knowledge?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 uiExpand="1" build="p" bldLvl="2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B75D4-7334-C7F3-FCE7-B0959ED94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071770-AA40-F9CA-6261-FFA31B3743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9CA61D-8AAB-2E96-5A16-3A3FF7697C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C4AE4743-2FB9-9246-A53B-1DA134B9E9E3}" type="slidenum">
              <a:rPr lang="en-US" altLang="en-US" smtClean="0"/>
              <a:pPr/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38679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B75D4-7334-C7F3-FCE7-B0959ED94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071770-AA40-F9CA-6261-FFA31B3743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9CA61D-8AAB-2E96-5A16-3A3FF7697C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C4AE4743-2FB9-9246-A53B-1DA134B9E9E3}" type="slidenum">
              <a:rPr lang="en-US" altLang="en-US" smtClean="0"/>
              <a:pPr/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71505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98AC673-7936-E545-A4D4-C2618762F5F0}"/>
              </a:ext>
            </a:extLst>
          </p:cNvPr>
          <p:cNvCxnSpPr>
            <a:cxnSpLocks/>
          </p:cNvCxnSpPr>
          <p:nvPr/>
        </p:nvCxnSpPr>
        <p:spPr>
          <a:xfrm>
            <a:off x="1727887" y="2921114"/>
            <a:ext cx="1277056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0BC6EB68-F325-904B-A697-73422CD68FE1}"/>
              </a:ext>
            </a:extLst>
          </p:cNvPr>
          <p:cNvCxnSpPr>
            <a:cxnSpLocks/>
          </p:cNvCxnSpPr>
          <p:nvPr/>
        </p:nvCxnSpPr>
        <p:spPr>
          <a:xfrm>
            <a:off x="2291387" y="3245147"/>
            <a:ext cx="713556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58E0B8B-3CE5-C448-8AE0-6584EA66DC3B}"/>
              </a:ext>
            </a:extLst>
          </p:cNvPr>
          <p:cNvCxnSpPr>
            <a:cxnSpLocks/>
          </p:cNvCxnSpPr>
          <p:nvPr/>
        </p:nvCxnSpPr>
        <p:spPr>
          <a:xfrm>
            <a:off x="2461639" y="4268132"/>
            <a:ext cx="533342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D9C12E1C-4302-A24B-B805-2078D472A559}"/>
              </a:ext>
            </a:extLst>
          </p:cNvPr>
          <p:cNvSpPr/>
          <p:nvPr/>
        </p:nvSpPr>
        <p:spPr>
          <a:xfrm>
            <a:off x="2982191" y="2159086"/>
            <a:ext cx="2805545" cy="24210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white"/>
                </a:solidFill>
                <a:latin typeface="Calibri"/>
              </a:rPr>
              <a:t>Register File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1376314-B46C-244F-B5CF-5D06F1711530}"/>
              </a:ext>
            </a:extLst>
          </p:cNvPr>
          <p:cNvSpPr txBox="1"/>
          <p:nvPr/>
        </p:nvSpPr>
        <p:spPr>
          <a:xfrm>
            <a:off x="3012478" y="2415478"/>
            <a:ext cx="32573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350" dirty="0">
                <a:solidFill>
                  <a:prstClr val="white"/>
                </a:solidFill>
                <a:latin typeface="Calibri"/>
                <a:cs typeface="+mn-cs"/>
              </a:rPr>
              <a:t>a</a:t>
            </a:r>
            <a:r>
              <a:rPr lang="en-US" sz="1350" baseline="-25000" dirty="0">
                <a:solidFill>
                  <a:prstClr val="white"/>
                </a:solidFill>
                <a:latin typeface="Calibri"/>
                <a:cs typeface="+mn-cs"/>
              </a:rPr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B28F11-E94B-CD49-B67E-0C38FE84F5C2}"/>
              </a:ext>
            </a:extLst>
          </p:cNvPr>
          <p:cNvSpPr txBox="1"/>
          <p:nvPr/>
        </p:nvSpPr>
        <p:spPr>
          <a:xfrm>
            <a:off x="3013361" y="2768593"/>
            <a:ext cx="32573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350" dirty="0">
                <a:solidFill>
                  <a:prstClr val="white"/>
                </a:solidFill>
                <a:latin typeface="Calibri"/>
                <a:cs typeface="+mn-cs"/>
              </a:rPr>
              <a:t>a</a:t>
            </a:r>
            <a:r>
              <a:rPr lang="en-US" sz="1350" baseline="-25000" dirty="0">
                <a:solidFill>
                  <a:prstClr val="white"/>
                </a:solidFill>
                <a:latin typeface="Calibri"/>
                <a:cs typeface="+mn-cs"/>
              </a:rPr>
              <a:t>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8D3F256-C5C7-8C45-A64F-D1E31A19223E}"/>
              </a:ext>
            </a:extLst>
          </p:cNvPr>
          <p:cNvSpPr txBox="1"/>
          <p:nvPr/>
        </p:nvSpPr>
        <p:spPr>
          <a:xfrm>
            <a:off x="2997773" y="3062680"/>
            <a:ext cx="32573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350" dirty="0">
                <a:solidFill>
                  <a:prstClr val="white"/>
                </a:solidFill>
                <a:latin typeface="Calibri"/>
                <a:cs typeface="+mn-cs"/>
              </a:rPr>
              <a:t>a</a:t>
            </a:r>
            <a:r>
              <a:rPr lang="en-US" sz="1350" baseline="-25000" dirty="0">
                <a:solidFill>
                  <a:prstClr val="white"/>
                </a:solidFill>
                <a:latin typeface="Calibri"/>
                <a:cs typeface="+mn-cs"/>
              </a:rPr>
              <a:t>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8E78C9B-6CDB-1945-80A2-B44168C2F931}"/>
              </a:ext>
            </a:extLst>
          </p:cNvPr>
          <p:cNvSpPr txBox="1"/>
          <p:nvPr/>
        </p:nvSpPr>
        <p:spPr>
          <a:xfrm>
            <a:off x="5422861" y="2412820"/>
            <a:ext cx="346538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350" dirty="0">
                <a:solidFill>
                  <a:prstClr val="white"/>
                </a:solidFill>
                <a:latin typeface="Calibri"/>
                <a:cs typeface="+mn-cs"/>
              </a:rPr>
              <a:t>rd</a:t>
            </a:r>
            <a:r>
              <a:rPr lang="en-US" sz="1350" baseline="-25000" dirty="0">
                <a:solidFill>
                  <a:prstClr val="white"/>
                </a:solidFill>
                <a:latin typeface="Calibri"/>
                <a:cs typeface="+mn-cs"/>
              </a:rPr>
              <a:t>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B1C05E0-2B45-FA48-B6A5-7CFD0A8E70D9}"/>
              </a:ext>
            </a:extLst>
          </p:cNvPr>
          <p:cNvSpPr txBox="1"/>
          <p:nvPr/>
        </p:nvSpPr>
        <p:spPr>
          <a:xfrm>
            <a:off x="5382752" y="3498433"/>
            <a:ext cx="39228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350" dirty="0">
                <a:solidFill>
                  <a:prstClr val="white"/>
                </a:solidFill>
                <a:latin typeface="Calibri"/>
                <a:cs typeface="+mn-cs"/>
              </a:rPr>
              <a:t>rd</a:t>
            </a:r>
            <a:r>
              <a:rPr lang="en-US" sz="1350" baseline="-25000" dirty="0">
                <a:solidFill>
                  <a:prstClr val="white"/>
                </a:solidFill>
                <a:latin typeface="Calibri"/>
                <a:cs typeface="+mn-cs"/>
              </a:rPr>
              <a:t>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88F6633-811A-B843-9488-401467E59799}"/>
              </a:ext>
            </a:extLst>
          </p:cNvPr>
          <p:cNvSpPr txBox="1"/>
          <p:nvPr/>
        </p:nvSpPr>
        <p:spPr>
          <a:xfrm>
            <a:off x="2982191" y="3397381"/>
            <a:ext cx="39466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350" dirty="0">
                <a:solidFill>
                  <a:prstClr val="white"/>
                </a:solidFill>
                <a:latin typeface="Calibri"/>
                <a:cs typeface="+mn-cs"/>
              </a:rPr>
              <a:t>wd</a:t>
            </a:r>
            <a:endParaRPr lang="en-US" sz="1350" baseline="-25000" dirty="0">
              <a:solidFill>
                <a:prstClr val="white"/>
              </a:solidFill>
              <a:latin typeface="Calibri"/>
              <a:cs typeface="+mn-cs"/>
            </a:endParaRPr>
          </a:p>
        </p:txBody>
      </p:sp>
      <p:sp>
        <p:nvSpPr>
          <p:cNvPr id="16" name="Trapezoid 15">
            <a:extLst>
              <a:ext uri="{FF2B5EF4-FFF2-40B4-BE49-F238E27FC236}">
                <a16:creationId xmlns:a16="http://schemas.microsoft.com/office/drawing/2014/main" id="{397D7E9F-983F-884B-BBA2-AD7BB238D9D0}"/>
              </a:ext>
            </a:extLst>
          </p:cNvPr>
          <p:cNvSpPr/>
          <p:nvPr/>
        </p:nvSpPr>
        <p:spPr>
          <a:xfrm rot="5400000">
            <a:off x="6837793" y="2734760"/>
            <a:ext cx="1606010" cy="869960"/>
          </a:xfrm>
          <a:prstGeom prst="trapezoid">
            <a:avLst>
              <a:gd name="adj" fmla="val 49074"/>
            </a:avLst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788" dirty="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795FE1A-CE02-0F47-83F3-FBAA968E8A4A}"/>
              </a:ext>
            </a:extLst>
          </p:cNvPr>
          <p:cNvCxnSpPr>
            <a:cxnSpLocks/>
          </p:cNvCxnSpPr>
          <p:nvPr/>
        </p:nvCxnSpPr>
        <p:spPr>
          <a:xfrm>
            <a:off x="549517" y="1542935"/>
            <a:ext cx="7187184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7F6FC2-4A57-444A-8AC5-602A1561555D}"/>
              </a:ext>
            </a:extLst>
          </p:cNvPr>
          <p:cNvCxnSpPr>
            <a:cxnSpLocks/>
          </p:cNvCxnSpPr>
          <p:nvPr/>
        </p:nvCxnSpPr>
        <p:spPr>
          <a:xfrm>
            <a:off x="7734316" y="1536311"/>
            <a:ext cx="0" cy="1103231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594B6EF-B129-1648-B5F9-20FC60719EB3}"/>
              </a:ext>
            </a:extLst>
          </p:cNvPr>
          <p:cNvCxnSpPr>
            <a:cxnSpLocks/>
          </p:cNvCxnSpPr>
          <p:nvPr/>
        </p:nvCxnSpPr>
        <p:spPr>
          <a:xfrm>
            <a:off x="8075778" y="3169741"/>
            <a:ext cx="588272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riangle 19">
            <a:extLst>
              <a:ext uri="{FF2B5EF4-FFF2-40B4-BE49-F238E27FC236}">
                <a16:creationId xmlns:a16="http://schemas.microsoft.com/office/drawing/2014/main" id="{9B81C401-A203-2142-910C-94B50BCD208B}"/>
              </a:ext>
            </a:extLst>
          </p:cNvPr>
          <p:cNvSpPr/>
          <p:nvPr/>
        </p:nvSpPr>
        <p:spPr>
          <a:xfrm rot="5400000">
            <a:off x="6914182" y="2824390"/>
            <a:ext cx="718674" cy="669854"/>
          </a:xfrm>
          <a:prstGeom prst="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788" dirty="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D2F9CF9-CE5C-1342-A0D7-BEFE944C40C6}"/>
              </a:ext>
            </a:extLst>
          </p:cNvPr>
          <p:cNvCxnSpPr>
            <a:cxnSpLocks/>
          </p:cNvCxnSpPr>
          <p:nvPr/>
        </p:nvCxnSpPr>
        <p:spPr>
          <a:xfrm flipV="1">
            <a:off x="5299768" y="2671308"/>
            <a:ext cx="1906050" cy="3731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5290611-B77A-234B-B7A7-54AE187A89F2}"/>
              </a:ext>
            </a:extLst>
          </p:cNvPr>
          <p:cNvCxnSpPr>
            <a:cxnSpLocks/>
          </p:cNvCxnSpPr>
          <p:nvPr/>
        </p:nvCxnSpPr>
        <p:spPr>
          <a:xfrm>
            <a:off x="5787736" y="3633674"/>
            <a:ext cx="1418079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6356120-D0E9-0A4C-A87C-127DF0E02334}"/>
              </a:ext>
            </a:extLst>
          </p:cNvPr>
          <p:cNvCxnSpPr>
            <a:cxnSpLocks/>
          </p:cNvCxnSpPr>
          <p:nvPr/>
        </p:nvCxnSpPr>
        <p:spPr>
          <a:xfrm flipV="1">
            <a:off x="6909270" y="2596342"/>
            <a:ext cx="118924" cy="141257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7E74DFF-CA29-874A-8257-C3980B2C6367}"/>
              </a:ext>
            </a:extLst>
          </p:cNvPr>
          <p:cNvCxnSpPr>
            <a:cxnSpLocks/>
          </p:cNvCxnSpPr>
          <p:nvPr/>
        </p:nvCxnSpPr>
        <p:spPr>
          <a:xfrm flipV="1">
            <a:off x="6909270" y="3576695"/>
            <a:ext cx="118924" cy="141257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C5C2CC8D-C4D5-0B43-A64D-A54C8430B8C0}"/>
              </a:ext>
            </a:extLst>
          </p:cNvPr>
          <p:cNvSpPr txBox="1"/>
          <p:nvPr/>
        </p:nvSpPr>
        <p:spPr>
          <a:xfrm>
            <a:off x="6697797" y="3370704"/>
            <a:ext cx="38023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500" dirty="0">
                <a:solidFill>
                  <a:prstClr val="white"/>
                </a:solidFill>
                <a:latin typeface="Calibri"/>
                <a:cs typeface="+mn-cs"/>
              </a:rPr>
              <a:t>32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E2EE1AE-E360-D949-97F3-C34ACB542635}"/>
              </a:ext>
            </a:extLst>
          </p:cNvPr>
          <p:cNvSpPr txBox="1"/>
          <p:nvPr/>
        </p:nvSpPr>
        <p:spPr>
          <a:xfrm>
            <a:off x="6682806" y="2389737"/>
            <a:ext cx="38023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500" dirty="0">
                <a:solidFill>
                  <a:prstClr val="white"/>
                </a:solidFill>
                <a:latin typeface="Calibri"/>
                <a:cs typeface="+mn-cs"/>
              </a:rPr>
              <a:t>32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72CB0D7E-543B-1442-AA76-F81788F6C1E8}"/>
              </a:ext>
            </a:extLst>
          </p:cNvPr>
          <p:cNvCxnSpPr>
            <a:cxnSpLocks/>
          </p:cNvCxnSpPr>
          <p:nvPr/>
        </p:nvCxnSpPr>
        <p:spPr>
          <a:xfrm flipV="1">
            <a:off x="8363974" y="3100390"/>
            <a:ext cx="118924" cy="141257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7E2676AE-C078-7D45-B975-5F4E7F8C25F1}"/>
              </a:ext>
            </a:extLst>
          </p:cNvPr>
          <p:cNvSpPr txBox="1"/>
          <p:nvPr/>
        </p:nvSpPr>
        <p:spPr>
          <a:xfrm>
            <a:off x="8146841" y="2893785"/>
            <a:ext cx="38023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500" dirty="0">
                <a:solidFill>
                  <a:prstClr val="white"/>
                </a:solidFill>
                <a:latin typeface="Calibri"/>
                <a:cs typeface="+mn-cs"/>
              </a:rPr>
              <a:t>32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ACD6E6C-66D7-C140-A44E-2C65E3616F91}"/>
              </a:ext>
            </a:extLst>
          </p:cNvPr>
          <p:cNvSpPr txBox="1"/>
          <p:nvPr/>
        </p:nvSpPr>
        <p:spPr>
          <a:xfrm>
            <a:off x="2461639" y="2368251"/>
            <a:ext cx="28245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500" dirty="0">
                <a:solidFill>
                  <a:prstClr val="white"/>
                </a:solidFill>
                <a:latin typeface="Calibri"/>
                <a:cs typeface="+mn-cs"/>
              </a:rPr>
              <a:t>5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E97A87D-0D3A-7945-88CB-9A078799A055}"/>
              </a:ext>
            </a:extLst>
          </p:cNvPr>
          <p:cNvCxnSpPr>
            <a:cxnSpLocks/>
          </p:cNvCxnSpPr>
          <p:nvPr/>
        </p:nvCxnSpPr>
        <p:spPr>
          <a:xfrm flipV="1">
            <a:off x="2566280" y="2574054"/>
            <a:ext cx="118924" cy="141257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7AAD0309-132A-F54F-8280-7D054799AE40}"/>
              </a:ext>
            </a:extLst>
          </p:cNvPr>
          <p:cNvSpPr txBox="1"/>
          <p:nvPr/>
        </p:nvSpPr>
        <p:spPr>
          <a:xfrm>
            <a:off x="2491548" y="2639542"/>
            <a:ext cx="28245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500" dirty="0">
                <a:solidFill>
                  <a:prstClr val="white"/>
                </a:solidFill>
                <a:latin typeface="Calibri"/>
                <a:cs typeface="+mn-cs"/>
              </a:rPr>
              <a:t>5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57DD040A-4893-284B-BAED-CAE212155B6C}"/>
              </a:ext>
            </a:extLst>
          </p:cNvPr>
          <p:cNvCxnSpPr>
            <a:cxnSpLocks/>
          </p:cNvCxnSpPr>
          <p:nvPr/>
        </p:nvCxnSpPr>
        <p:spPr>
          <a:xfrm flipV="1">
            <a:off x="2596189" y="2845345"/>
            <a:ext cx="118924" cy="141257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76BC6A4F-9FA0-124D-9BD4-C3DF2439E7DE}"/>
              </a:ext>
            </a:extLst>
          </p:cNvPr>
          <p:cNvSpPr txBox="1"/>
          <p:nvPr/>
        </p:nvSpPr>
        <p:spPr>
          <a:xfrm>
            <a:off x="2471969" y="2963576"/>
            <a:ext cx="28245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500" dirty="0">
                <a:solidFill>
                  <a:prstClr val="white"/>
                </a:solidFill>
                <a:latin typeface="Calibri"/>
                <a:cs typeface="+mn-cs"/>
              </a:rPr>
              <a:t>5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E36F86C5-DA0E-214F-A7F7-B5612CE1A877}"/>
              </a:ext>
            </a:extLst>
          </p:cNvPr>
          <p:cNvCxnSpPr>
            <a:cxnSpLocks/>
          </p:cNvCxnSpPr>
          <p:nvPr/>
        </p:nvCxnSpPr>
        <p:spPr>
          <a:xfrm flipV="1">
            <a:off x="2576610" y="3169378"/>
            <a:ext cx="118924" cy="141257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057A763C-1ADB-8240-A74B-1650F455309F}"/>
              </a:ext>
            </a:extLst>
          </p:cNvPr>
          <p:cNvCxnSpPr>
            <a:cxnSpLocks/>
          </p:cNvCxnSpPr>
          <p:nvPr/>
        </p:nvCxnSpPr>
        <p:spPr>
          <a:xfrm>
            <a:off x="2223595" y="3581925"/>
            <a:ext cx="793505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5F9E29FA-AD7A-A74B-B5A3-04D0224D9410}"/>
              </a:ext>
            </a:extLst>
          </p:cNvPr>
          <p:cNvSpPr txBox="1"/>
          <p:nvPr/>
        </p:nvSpPr>
        <p:spPr>
          <a:xfrm>
            <a:off x="2509082" y="3318955"/>
            <a:ext cx="38023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500" dirty="0">
                <a:solidFill>
                  <a:prstClr val="white"/>
                </a:solidFill>
                <a:latin typeface="Calibri"/>
                <a:cs typeface="+mn-cs"/>
              </a:rPr>
              <a:t>32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535D2CE-3070-3B43-91AB-3FDA35AE4CD4}"/>
              </a:ext>
            </a:extLst>
          </p:cNvPr>
          <p:cNvCxnSpPr>
            <a:cxnSpLocks/>
          </p:cNvCxnSpPr>
          <p:nvPr/>
        </p:nvCxnSpPr>
        <p:spPr>
          <a:xfrm flipV="1">
            <a:off x="2690910" y="3522671"/>
            <a:ext cx="118924" cy="141257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AE667260-621C-EF4D-821C-479CE704F655}"/>
              </a:ext>
            </a:extLst>
          </p:cNvPr>
          <p:cNvCxnSpPr>
            <a:cxnSpLocks/>
          </p:cNvCxnSpPr>
          <p:nvPr/>
        </p:nvCxnSpPr>
        <p:spPr>
          <a:xfrm flipH="1">
            <a:off x="2223595" y="3576696"/>
            <a:ext cx="11006" cy="1180637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301DDDEA-508A-FE46-A1AC-F736546B1141}"/>
              </a:ext>
            </a:extLst>
          </p:cNvPr>
          <p:cNvCxnSpPr>
            <a:cxnSpLocks/>
          </p:cNvCxnSpPr>
          <p:nvPr/>
        </p:nvCxnSpPr>
        <p:spPr>
          <a:xfrm>
            <a:off x="2213264" y="4757333"/>
            <a:ext cx="6446679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08251955-5FF7-7143-BB34-517D8807BA4E}"/>
              </a:ext>
            </a:extLst>
          </p:cNvPr>
          <p:cNvCxnSpPr>
            <a:cxnSpLocks/>
          </p:cNvCxnSpPr>
          <p:nvPr/>
        </p:nvCxnSpPr>
        <p:spPr>
          <a:xfrm flipH="1">
            <a:off x="8659943" y="3159316"/>
            <a:ext cx="1" cy="1598017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C35ACA69-2B4E-9C4F-9225-52412D9863E9}"/>
              </a:ext>
            </a:extLst>
          </p:cNvPr>
          <p:cNvSpPr txBox="1"/>
          <p:nvPr/>
        </p:nvSpPr>
        <p:spPr>
          <a:xfrm>
            <a:off x="2994981" y="4109459"/>
            <a:ext cx="54545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350" dirty="0">
                <a:solidFill>
                  <a:prstClr val="white"/>
                </a:solidFill>
                <a:latin typeface="Calibri"/>
                <a:cs typeface="+mn-cs"/>
              </a:rPr>
              <a:t>clock</a:t>
            </a:r>
            <a:endParaRPr lang="en-US" sz="1350" baseline="-25000" dirty="0">
              <a:solidFill>
                <a:prstClr val="white"/>
              </a:solidFill>
              <a:latin typeface="Calibri"/>
              <a:cs typeface="+mn-cs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E5519809-E12B-5143-83F5-9FB9029EB3B6}"/>
              </a:ext>
            </a:extLst>
          </p:cNvPr>
          <p:cNvSpPr/>
          <p:nvPr/>
        </p:nvSpPr>
        <p:spPr>
          <a:xfrm>
            <a:off x="3812910" y="2623361"/>
            <a:ext cx="1136971" cy="27129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350" dirty="0">
                <a:solidFill>
                  <a:prstClr val="white"/>
                </a:solidFill>
                <a:latin typeface="Calibri"/>
              </a:rPr>
              <a:t>Register 0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36359626-28C8-6B48-A51F-42A5797447F6}"/>
              </a:ext>
            </a:extLst>
          </p:cNvPr>
          <p:cNvSpPr/>
          <p:nvPr/>
        </p:nvSpPr>
        <p:spPr>
          <a:xfrm>
            <a:off x="3812910" y="3013328"/>
            <a:ext cx="1136971" cy="27129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350" dirty="0">
                <a:solidFill>
                  <a:prstClr val="white"/>
                </a:solidFill>
                <a:latin typeface="Calibri"/>
              </a:rPr>
              <a:t>Register 1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5333E137-0754-6441-A4FF-AB4C591644CD}"/>
              </a:ext>
            </a:extLst>
          </p:cNvPr>
          <p:cNvSpPr/>
          <p:nvPr/>
        </p:nvSpPr>
        <p:spPr>
          <a:xfrm>
            <a:off x="3812910" y="3383851"/>
            <a:ext cx="1136971" cy="27129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350" dirty="0">
                <a:solidFill>
                  <a:prstClr val="white"/>
                </a:solidFill>
                <a:latin typeface="Calibri"/>
              </a:rPr>
              <a:t>Register 2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9C2B5B2A-BE5A-9D40-B2AA-297DCB73107E}"/>
              </a:ext>
            </a:extLst>
          </p:cNvPr>
          <p:cNvSpPr/>
          <p:nvPr/>
        </p:nvSpPr>
        <p:spPr>
          <a:xfrm>
            <a:off x="3812910" y="4213857"/>
            <a:ext cx="1136971" cy="27129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350" dirty="0">
                <a:solidFill>
                  <a:prstClr val="white"/>
                </a:solidFill>
                <a:latin typeface="Calibri"/>
              </a:rPr>
              <a:t>Register 31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1EAACA4-417A-1647-96AA-7ADC1EDD1F43}"/>
              </a:ext>
            </a:extLst>
          </p:cNvPr>
          <p:cNvSpPr txBox="1"/>
          <p:nvPr/>
        </p:nvSpPr>
        <p:spPr>
          <a:xfrm>
            <a:off x="4054152" y="3337558"/>
            <a:ext cx="8166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5400" dirty="0">
                <a:solidFill>
                  <a:prstClr val="white"/>
                </a:solidFill>
                <a:latin typeface="Calibri"/>
                <a:cs typeface="+mn-cs"/>
              </a:rPr>
              <a:t>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3922C0C-A29F-7342-9B67-052AD4986A40}"/>
              </a:ext>
            </a:extLst>
          </p:cNvPr>
          <p:cNvSpPr txBox="1"/>
          <p:nvPr/>
        </p:nvSpPr>
        <p:spPr>
          <a:xfrm>
            <a:off x="5563553" y="1671232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350">
              <a:solidFill>
                <a:prstClr val="white"/>
              </a:solidFill>
              <a:latin typeface="Calibri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E0A1D9C-482E-4945-A293-E9E4F1BEF774}"/>
              </a:ext>
            </a:extLst>
          </p:cNvPr>
          <p:cNvSpPr txBox="1"/>
          <p:nvPr/>
        </p:nvSpPr>
        <p:spPr>
          <a:xfrm>
            <a:off x="133762" y="1771392"/>
            <a:ext cx="3576227" cy="553998"/>
          </a:xfrm>
          <a:prstGeom prst="rect">
            <a:avLst/>
          </a:prstGeom>
          <a:solidFill>
            <a:schemeClr val="accent1">
              <a:alpha val="58000"/>
            </a:schemeClr>
          </a:solidFill>
        </p:spPr>
        <p:txBody>
          <a:bodyPr wrap="square" rtlCol="0">
            <a:spAutoFit/>
          </a:bodyPr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500" dirty="0">
                <a:solidFill>
                  <a:prstClr val="white"/>
                </a:solidFill>
                <a:latin typeface="Courier" pitchFamily="2" charset="0"/>
                <a:cs typeface="+mn-cs"/>
              </a:rPr>
              <a:t>000000000100001100001000000000</a:t>
            </a:r>
          </a:p>
        </p:txBody>
      </p:sp>
      <p:sp>
        <p:nvSpPr>
          <p:cNvPr id="14" name="Left Brace 13">
            <a:extLst>
              <a:ext uri="{FF2B5EF4-FFF2-40B4-BE49-F238E27FC236}">
                <a16:creationId xmlns:a16="http://schemas.microsoft.com/office/drawing/2014/main" id="{8A499C09-020B-844C-898E-72A0C78FD075}"/>
              </a:ext>
            </a:extLst>
          </p:cNvPr>
          <p:cNvSpPr/>
          <p:nvPr/>
        </p:nvSpPr>
        <p:spPr>
          <a:xfrm rot="5400000">
            <a:off x="493721" y="1354032"/>
            <a:ext cx="119698" cy="659660"/>
          </a:xfrm>
          <a:prstGeom prst="leftBrac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35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8E592270-1866-7C46-8EA2-553D61D41639}"/>
              </a:ext>
            </a:extLst>
          </p:cNvPr>
          <p:cNvCxnSpPr>
            <a:cxnSpLocks/>
          </p:cNvCxnSpPr>
          <p:nvPr/>
        </p:nvCxnSpPr>
        <p:spPr>
          <a:xfrm flipH="1">
            <a:off x="553569" y="1538692"/>
            <a:ext cx="0" cy="80963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Left Brace 69">
            <a:extLst>
              <a:ext uri="{FF2B5EF4-FFF2-40B4-BE49-F238E27FC236}">
                <a16:creationId xmlns:a16="http://schemas.microsoft.com/office/drawing/2014/main" id="{93C1D86E-ED87-334D-B891-D797846BB1D2}"/>
              </a:ext>
            </a:extLst>
          </p:cNvPr>
          <p:cNvSpPr/>
          <p:nvPr/>
        </p:nvSpPr>
        <p:spPr>
          <a:xfrm rot="16200000">
            <a:off x="1117489" y="1869830"/>
            <a:ext cx="112850" cy="571502"/>
          </a:xfrm>
          <a:prstGeom prst="leftBrac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35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BD4FD224-C1F2-BB47-B218-8FB6237D89CB}"/>
              </a:ext>
            </a:extLst>
          </p:cNvPr>
          <p:cNvCxnSpPr>
            <a:cxnSpLocks/>
          </p:cNvCxnSpPr>
          <p:nvPr/>
        </p:nvCxnSpPr>
        <p:spPr>
          <a:xfrm>
            <a:off x="888162" y="1771392"/>
            <a:ext cx="0" cy="300083"/>
          </a:xfrm>
          <a:prstGeom prst="line">
            <a:avLst/>
          </a:prstGeom>
          <a:ln w="952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110B2CA9-86F5-AF45-BACA-82DFE6BD9DE9}"/>
              </a:ext>
            </a:extLst>
          </p:cNvPr>
          <p:cNvCxnSpPr>
            <a:cxnSpLocks/>
          </p:cNvCxnSpPr>
          <p:nvPr/>
        </p:nvCxnSpPr>
        <p:spPr>
          <a:xfrm>
            <a:off x="1459663" y="1771392"/>
            <a:ext cx="0" cy="300083"/>
          </a:xfrm>
          <a:prstGeom prst="line">
            <a:avLst/>
          </a:prstGeom>
          <a:ln w="952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950FA937-A87F-E84F-B7BD-E67C45174EED}"/>
              </a:ext>
            </a:extLst>
          </p:cNvPr>
          <p:cNvCxnSpPr>
            <a:cxnSpLocks/>
          </p:cNvCxnSpPr>
          <p:nvPr/>
        </p:nvCxnSpPr>
        <p:spPr>
          <a:xfrm>
            <a:off x="2021638" y="1771392"/>
            <a:ext cx="0" cy="300083"/>
          </a:xfrm>
          <a:prstGeom prst="line">
            <a:avLst/>
          </a:prstGeom>
          <a:ln w="952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B9FA637E-6AB8-B043-81BF-58841918A0AA}"/>
              </a:ext>
            </a:extLst>
          </p:cNvPr>
          <p:cNvCxnSpPr>
            <a:cxnSpLocks/>
          </p:cNvCxnSpPr>
          <p:nvPr/>
        </p:nvCxnSpPr>
        <p:spPr>
          <a:xfrm>
            <a:off x="2596189" y="1771392"/>
            <a:ext cx="0" cy="300083"/>
          </a:xfrm>
          <a:prstGeom prst="line">
            <a:avLst/>
          </a:prstGeom>
          <a:ln w="952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Left Brace 80">
            <a:extLst>
              <a:ext uri="{FF2B5EF4-FFF2-40B4-BE49-F238E27FC236}">
                <a16:creationId xmlns:a16="http://schemas.microsoft.com/office/drawing/2014/main" id="{83A38D07-6595-8140-8AC2-A56490E73F8E}"/>
              </a:ext>
            </a:extLst>
          </p:cNvPr>
          <p:cNvSpPr/>
          <p:nvPr/>
        </p:nvSpPr>
        <p:spPr>
          <a:xfrm rot="16200000">
            <a:off x="1682548" y="1874930"/>
            <a:ext cx="109728" cy="555498"/>
          </a:xfrm>
          <a:prstGeom prst="leftBrac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35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2" name="Left Brace 81">
            <a:extLst>
              <a:ext uri="{FF2B5EF4-FFF2-40B4-BE49-F238E27FC236}">
                <a16:creationId xmlns:a16="http://schemas.microsoft.com/office/drawing/2014/main" id="{FF3E18B1-9704-CF4F-AA9D-6D836B4EEC92}"/>
              </a:ext>
            </a:extLst>
          </p:cNvPr>
          <p:cNvSpPr/>
          <p:nvPr/>
        </p:nvSpPr>
        <p:spPr>
          <a:xfrm rot="16200000">
            <a:off x="2244487" y="1864840"/>
            <a:ext cx="112850" cy="571502"/>
          </a:xfrm>
          <a:prstGeom prst="leftBrac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35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BD15AAF4-CFBA-284A-A132-EEC4B17A42F1}"/>
              </a:ext>
            </a:extLst>
          </p:cNvPr>
          <p:cNvCxnSpPr>
            <a:cxnSpLocks/>
          </p:cNvCxnSpPr>
          <p:nvPr/>
        </p:nvCxnSpPr>
        <p:spPr>
          <a:xfrm>
            <a:off x="1175032" y="2207243"/>
            <a:ext cx="0" cy="44577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9FD3CCCF-DE8E-3640-8647-397F7E22745A}"/>
              </a:ext>
            </a:extLst>
          </p:cNvPr>
          <p:cNvCxnSpPr>
            <a:cxnSpLocks/>
          </p:cNvCxnSpPr>
          <p:nvPr/>
        </p:nvCxnSpPr>
        <p:spPr>
          <a:xfrm>
            <a:off x="1737412" y="2207244"/>
            <a:ext cx="0" cy="71387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D176551F-0093-4943-8C7C-7917F8A25DD1}"/>
              </a:ext>
            </a:extLst>
          </p:cNvPr>
          <p:cNvCxnSpPr>
            <a:cxnSpLocks/>
          </p:cNvCxnSpPr>
          <p:nvPr/>
        </p:nvCxnSpPr>
        <p:spPr>
          <a:xfrm>
            <a:off x="2300912" y="2207243"/>
            <a:ext cx="0" cy="1037904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itle 94">
            <a:extLst>
              <a:ext uri="{FF2B5EF4-FFF2-40B4-BE49-F238E27FC236}">
                <a16:creationId xmlns:a16="http://schemas.microsoft.com/office/drawing/2014/main" id="{89D58F77-F408-FC4D-87BE-E06FCAD9A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43" y="642383"/>
            <a:ext cx="8229600" cy="857250"/>
          </a:xfrm>
        </p:spPr>
        <p:txBody>
          <a:bodyPr/>
          <a:lstStyle/>
          <a:p>
            <a:r>
              <a:rPr lang="en-US" dirty="0"/>
              <a:t>Instruction</a:t>
            </a:r>
          </a:p>
        </p:txBody>
      </p:sp>
      <p:sp>
        <p:nvSpPr>
          <p:cNvPr id="96" name="Rounded Rectangular Callout 95">
            <a:extLst>
              <a:ext uri="{FF2B5EF4-FFF2-40B4-BE49-F238E27FC236}">
                <a16:creationId xmlns:a16="http://schemas.microsoft.com/office/drawing/2014/main" id="{6AD931F8-8B46-A642-B6C4-8DF53FDDA0A8}"/>
              </a:ext>
            </a:extLst>
          </p:cNvPr>
          <p:cNvSpPr/>
          <p:nvPr/>
        </p:nvSpPr>
        <p:spPr>
          <a:xfrm>
            <a:off x="223739" y="3062681"/>
            <a:ext cx="1513673" cy="366320"/>
          </a:xfrm>
          <a:prstGeom prst="wedgeRoundRectCallout">
            <a:avLst>
              <a:gd name="adj1" fmla="val -31620"/>
              <a:gd name="adj2" fmla="val -295540"/>
              <a:gd name="adj3" fmla="val 16667"/>
            </a:avLst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white"/>
                </a:solidFill>
                <a:latin typeface="Calibri"/>
              </a:rPr>
              <a:t>ALU Op Code</a:t>
            </a:r>
          </a:p>
        </p:txBody>
      </p:sp>
      <p:sp>
        <p:nvSpPr>
          <p:cNvPr id="97" name="Rounded Rectangular Callout 96">
            <a:extLst>
              <a:ext uri="{FF2B5EF4-FFF2-40B4-BE49-F238E27FC236}">
                <a16:creationId xmlns:a16="http://schemas.microsoft.com/office/drawing/2014/main" id="{892F85D6-026C-F741-9277-A26D82F578B4}"/>
              </a:ext>
            </a:extLst>
          </p:cNvPr>
          <p:cNvSpPr/>
          <p:nvPr/>
        </p:nvSpPr>
        <p:spPr>
          <a:xfrm>
            <a:off x="1189330" y="1001743"/>
            <a:ext cx="1513673" cy="366320"/>
          </a:xfrm>
          <a:prstGeom prst="wedgeRoundRectCallout">
            <a:avLst>
              <a:gd name="adj1" fmla="val -51037"/>
              <a:gd name="adj2" fmla="val 159123"/>
              <a:gd name="adj3" fmla="val 16667"/>
            </a:avLst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white"/>
                </a:solidFill>
                <a:latin typeface="Calibri"/>
              </a:rPr>
              <a:t>a</a:t>
            </a:r>
            <a:r>
              <a:rPr lang="en-US" sz="1800" baseline="-25000" dirty="0">
                <a:solidFill>
                  <a:prstClr val="white"/>
                </a:solidFill>
                <a:latin typeface="Calibri"/>
              </a:rPr>
              <a:t>1</a:t>
            </a:r>
            <a:r>
              <a:rPr lang="en-US" sz="1800" dirty="0">
                <a:solidFill>
                  <a:prstClr val="white"/>
                </a:solidFill>
                <a:latin typeface="Calibri"/>
              </a:rPr>
              <a:t> and a</a:t>
            </a:r>
            <a:r>
              <a:rPr lang="en-US" sz="1800" baseline="-25000" dirty="0">
                <a:solidFill>
                  <a:prstClr val="white"/>
                </a:solidFill>
                <a:latin typeface="Calibri"/>
              </a:rPr>
              <a:t>2</a:t>
            </a:r>
          </a:p>
        </p:txBody>
      </p:sp>
      <p:sp>
        <p:nvSpPr>
          <p:cNvPr id="98" name="Rounded Rectangular Callout 97">
            <a:extLst>
              <a:ext uri="{FF2B5EF4-FFF2-40B4-BE49-F238E27FC236}">
                <a16:creationId xmlns:a16="http://schemas.microsoft.com/office/drawing/2014/main" id="{C1B3FE52-E186-3B41-AECF-970235A4985D}"/>
              </a:ext>
            </a:extLst>
          </p:cNvPr>
          <p:cNvSpPr/>
          <p:nvPr/>
        </p:nvSpPr>
        <p:spPr>
          <a:xfrm>
            <a:off x="1189330" y="1001743"/>
            <a:ext cx="1513673" cy="366320"/>
          </a:xfrm>
          <a:prstGeom prst="wedgeRoundRectCallout">
            <a:avLst>
              <a:gd name="adj1" fmla="val -15080"/>
              <a:gd name="adj2" fmla="val 165065"/>
              <a:gd name="adj3" fmla="val 16667"/>
            </a:avLst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white"/>
                </a:solidFill>
                <a:latin typeface="Calibri"/>
              </a:rPr>
              <a:t>a</a:t>
            </a:r>
            <a:r>
              <a:rPr lang="en-US" sz="1800" baseline="-25000" dirty="0">
                <a:solidFill>
                  <a:prstClr val="white"/>
                </a:solidFill>
                <a:latin typeface="Calibri"/>
              </a:rPr>
              <a:t>1</a:t>
            </a:r>
            <a:r>
              <a:rPr lang="en-US" sz="1800" dirty="0">
                <a:solidFill>
                  <a:prstClr val="white"/>
                </a:solidFill>
                <a:latin typeface="Calibri"/>
              </a:rPr>
              <a:t> and a</a:t>
            </a:r>
            <a:r>
              <a:rPr lang="en-US" sz="1800" baseline="-25000" dirty="0">
                <a:solidFill>
                  <a:prstClr val="white"/>
                </a:solidFill>
                <a:latin typeface="Calibri"/>
              </a:rPr>
              <a:t>2</a:t>
            </a:r>
          </a:p>
        </p:txBody>
      </p:sp>
      <p:sp>
        <p:nvSpPr>
          <p:cNvPr id="99" name="Rounded Rectangular Callout 98">
            <a:extLst>
              <a:ext uri="{FF2B5EF4-FFF2-40B4-BE49-F238E27FC236}">
                <a16:creationId xmlns:a16="http://schemas.microsoft.com/office/drawing/2014/main" id="{99E25424-F0C5-C142-A59A-A4C0A497FD9D}"/>
              </a:ext>
            </a:extLst>
          </p:cNvPr>
          <p:cNvSpPr/>
          <p:nvPr/>
        </p:nvSpPr>
        <p:spPr>
          <a:xfrm>
            <a:off x="1189330" y="1001743"/>
            <a:ext cx="1513673" cy="366320"/>
          </a:xfrm>
          <a:prstGeom prst="wedgeRoundRectCallout">
            <a:avLst>
              <a:gd name="adj1" fmla="val 17282"/>
              <a:gd name="adj2" fmla="val 168037"/>
              <a:gd name="adj3" fmla="val 16667"/>
            </a:avLst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white"/>
                </a:solidFill>
              </a:rPr>
              <a:t>a</a:t>
            </a:r>
            <a:r>
              <a:rPr lang="en-US" sz="1800" baseline="-25000" dirty="0">
                <a:solidFill>
                  <a:prstClr val="white"/>
                </a:solidFill>
              </a:rPr>
              <a:t>1   </a:t>
            </a:r>
            <a:r>
              <a:rPr lang="en-US" sz="1800" dirty="0">
                <a:solidFill>
                  <a:prstClr val="white"/>
                </a:solidFill>
              </a:rPr>
              <a:t>a</a:t>
            </a:r>
            <a:r>
              <a:rPr lang="en-US" sz="1800" baseline="-25000" dirty="0">
                <a:solidFill>
                  <a:prstClr val="white"/>
                </a:solidFill>
              </a:rPr>
              <a:t>2</a:t>
            </a:r>
            <a:r>
              <a:rPr lang="en-US" sz="1800" dirty="0">
                <a:solidFill>
                  <a:prstClr val="white"/>
                </a:solidFill>
              </a:rPr>
              <a:t>   a</a:t>
            </a:r>
            <a:r>
              <a:rPr lang="en-US" sz="1800" baseline="-25000" dirty="0">
                <a:solidFill>
                  <a:prstClr val="white"/>
                </a:solidFill>
              </a:rPr>
              <a:t>3</a:t>
            </a:r>
          </a:p>
        </p:txBody>
      </p:sp>
      <p:sp>
        <p:nvSpPr>
          <p:cNvPr id="100" name="Rounded Rectangular Callout 99">
            <a:extLst>
              <a:ext uri="{FF2B5EF4-FFF2-40B4-BE49-F238E27FC236}">
                <a16:creationId xmlns:a16="http://schemas.microsoft.com/office/drawing/2014/main" id="{4EB68B4F-39C8-7C4B-AC53-40F0551FB575}"/>
              </a:ext>
            </a:extLst>
          </p:cNvPr>
          <p:cNvSpPr/>
          <p:nvPr/>
        </p:nvSpPr>
        <p:spPr>
          <a:xfrm>
            <a:off x="4447699" y="1664096"/>
            <a:ext cx="1513673" cy="366320"/>
          </a:xfrm>
          <a:prstGeom prst="wedgeRoundRectCallout">
            <a:avLst>
              <a:gd name="adj1" fmla="val -94907"/>
              <a:gd name="adj2" fmla="val 19455"/>
              <a:gd name="adj3" fmla="val 16667"/>
            </a:avLst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white"/>
                </a:solidFill>
                <a:latin typeface="Calibri"/>
              </a:rPr>
              <a:t>unused</a:t>
            </a:r>
            <a:endParaRPr lang="en-US" sz="1800" baseline="-250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1" name="Rounded Rectangle 100">
            <a:extLst>
              <a:ext uri="{FF2B5EF4-FFF2-40B4-BE49-F238E27FC236}">
                <a16:creationId xmlns:a16="http://schemas.microsoft.com/office/drawing/2014/main" id="{09DC8FB4-25B5-0D4C-B402-1B86568B7736}"/>
              </a:ext>
            </a:extLst>
          </p:cNvPr>
          <p:cNvSpPr/>
          <p:nvPr/>
        </p:nvSpPr>
        <p:spPr>
          <a:xfrm>
            <a:off x="179342" y="3875602"/>
            <a:ext cx="1845437" cy="444976"/>
          </a:xfrm>
          <a:prstGeom prst="round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white"/>
                </a:solidFill>
                <a:latin typeface="Calibri"/>
              </a:rPr>
              <a:t>add r1 ← r2, r3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20F8096-1A6E-AD45-83A2-6B0F740A514E}"/>
              </a:ext>
            </a:extLst>
          </p:cNvPr>
          <p:cNvCxnSpPr>
            <a:cxnSpLocks/>
          </p:cNvCxnSpPr>
          <p:nvPr/>
        </p:nvCxnSpPr>
        <p:spPr>
          <a:xfrm>
            <a:off x="1169151" y="2649823"/>
            <a:ext cx="2267021" cy="17337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rapezoid 3">
            <a:extLst>
              <a:ext uri="{FF2B5EF4-FFF2-40B4-BE49-F238E27FC236}">
                <a16:creationId xmlns:a16="http://schemas.microsoft.com/office/drawing/2014/main" id="{7218ADD4-B3C4-58F2-D0EC-7421EF656372}"/>
              </a:ext>
            </a:extLst>
          </p:cNvPr>
          <p:cNvSpPr>
            <a:spLocks noChangeAspect="1"/>
          </p:cNvSpPr>
          <p:nvPr/>
        </p:nvSpPr>
        <p:spPr>
          <a:xfrm rot="5400000">
            <a:off x="5049663" y="2602241"/>
            <a:ext cx="354613" cy="145597"/>
          </a:xfrm>
          <a:prstGeom prst="trapezoid">
            <a:avLst>
              <a:gd name="adj" fmla="val 51219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350" dirty="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A588993-444F-2310-9579-DFAF0E580DD2}"/>
              </a:ext>
            </a:extLst>
          </p:cNvPr>
          <p:cNvCxnSpPr>
            <a:cxnSpLocks/>
          </p:cNvCxnSpPr>
          <p:nvPr/>
        </p:nvCxnSpPr>
        <p:spPr>
          <a:xfrm>
            <a:off x="3445112" y="2476676"/>
            <a:ext cx="1795195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6021248-7CD7-8DAD-2AD2-C4C2F74DACEA}"/>
              </a:ext>
            </a:extLst>
          </p:cNvPr>
          <p:cNvCxnSpPr>
            <a:cxnSpLocks/>
          </p:cNvCxnSpPr>
          <p:nvPr/>
        </p:nvCxnSpPr>
        <p:spPr>
          <a:xfrm>
            <a:off x="3436172" y="2468301"/>
            <a:ext cx="0" cy="206738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B443CFCD-7C94-6A70-A501-CAA3CED83734}"/>
              </a:ext>
            </a:extLst>
          </p:cNvPr>
          <p:cNvCxnSpPr>
            <a:cxnSpLocks/>
            <a:endCxn id="4" idx="1"/>
          </p:cNvCxnSpPr>
          <p:nvPr/>
        </p:nvCxnSpPr>
        <p:spPr>
          <a:xfrm flipH="1">
            <a:off x="5226969" y="2476676"/>
            <a:ext cx="3813" cy="58343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9FE0EB44-8A1C-4F07-D5F5-3FA9707CB08E}"/>
              </a:ext>
            </a:extLst>
          </p:cNvPr>
          <p:cNvCxnSpPr>
            <a:cxnSpLocks/>
          </p:cNvCxnSpPr>
          <p:nvPr/>
        </p:nvCxnSpPr>
        <p:spPr>
          <a:xfrm flipV="1">
            <a:off x="4949880" y="2742362"/>
            <a:ext cx="69795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044EDB9C-4470-3C39-B13D-45B23BF7CC70}"/>
              </a:ext>
            </a:extLst>
          </p:cNvPr>
          <p:cNvCxnSpPr>
            <a:cxnSpLocks/>
          </p:cNvCxnSpPr>
          <p:nvPr/>
        </p:nvCxnSpPr>
        <p:spPr>
          <a:xfrm>
            <a:off x="5019675" y="2546454"/>
            <a:ext cx="0" cy="206738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1E0BC06A-1CC5-46D1-E8AB-61BA949D5CEE}"/>
              </a:ext>
            </a:extLst>
          </p:cNvPr>
          <p:cNvCxnSpPr>
            <a:cxnSpLocks/>
          </p:cNvCxnSpPr>
          <p:nvPr/>
        </p:nvCxnSpPr>
        <p:spPr>
          <a:xfrm>
            <a:off x="5027997" y="2556258"/>
            <a:ext cx="126175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0601FB05-5A85-585B-09DF-FC0E0795D139}"/>
              </a:ext>
            </a:extLst>
          </p:cNvPr>
          <p:cNvCxnSpPr>
            <a:cxnSpLocks/>
          </p:cNvCxnSpPr>
          <p:nvPr/>
        </p:nvCxnSpPr>
        <p:spPr>
          <a:xfrm>
            <a:off x="4933710" y="3136782"/>
            <a:ext cx="125370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331BA02D-44A0-8AE0-60DB-CA89E424FDE6}"/>
              </a:ext>
            </a:extLst>
          </p:cNvPr>
          <p:cNvCxnSpPr>
            <a:cxnSpLocks/>
          </p:cNvCxnSpPr>
          <p:nvPr/>
        </p:nvCxnSpPr>
        <p:spPr>
          <a:xfrm>
            <a:off x="4949880" y="3518527"/>
            <a:ext cx="144018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041DFEF2-2007-9B12-4E0D-CB1C88EE97C9}"/>
              </a:ext>
            </a:extLst>
          </p:cNvPr>
          <p:cNvCxnSpPr>
            <a:cxnSpLocks/>
            <a:stCxn id="64" idx="3"/>
          </p:cNvCxnSpPr>
          <p:nvPr/>
        </p:nvCxnSpPr>
        <p:spPr>
          <a:xfrm flipV="1">
            <a:off x="4949880" y="4340783"/>
            <a:ext cx="180479" cy="872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62723CCB-32D3-36B4-4B44-7A4550A4A40B}"/>
              </a:ext>
            </a:extLst>
          </p:cNvPr>
          <p:cNvCxnSpPr>
            <a:cxnSpLocks/>
          </p:cNvCxnSpPr>
          <p:nvPr/>
        </p:nvCxnSpPr>
        <p:spPr>
          <a:xfrm>
            <a:off x="5057746" y="2634230"/>
            <a:ext cx="0" cy="514743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460B4A10-B17F-9E73-B3BC-7C2D6FF9171C}"/>
              </a:ext>
            </a:extLst>
          </p:cNvPr>
          <p:cNvCxnSpPr>
            <a:cxnSpLocks/>
          </p:cNvCxnSpPr>
          <p:nvPr/>
        </p:nvCxnSpPr>
        <p:spPr>
          <a:xfrm flipH="1">
            <a:off x="5086321" y="2692052"/>
            <a:ext cx="0" cy="81695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9CEA6856-B087-5DAB-FC73-9D564AFD9616}"/>
              </a:ext>
            </a:extLst>
          </p:cNvPr>
          <p:cNvCxnSpPr>
            <a:cxnSpLocks/>
          </p:cNvCxnSpPr>
          <p:nvPr/>
        </p:nvCxnSpPr>
        <p:spPr>
          <a:xfrm>
            <a:off x="5123215" y="2767230"/>
            <a:ext cx="0" cy="1576291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0B30B8B1-A4EB-2CF1-04B9-86DEBA168027}"/>
              </a:ext>
            </a:extLst>
          </p:cNvPr>
          <p:cNvCxnSpPr>
            <a:cxnSpLocks/>
          </p:cNvCxnSpPr>
          <p:nvPr/>
        </p:nvCxnSpPr>
        <p:spPr>
          <a:xfrm>
            <a:off x="5057746" y="2634230"/>
            <a:ext cx="95250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78194B18-65AF-77C3-F036-9158D19D89F2}"/>
              </a:ext>
            </a:extLst>
          </p:cNvPr>
          <p:cNvCxnSpPr>
            <a:cxnSpLocks/>
          </p:cNvCxnSpPr>
          <p:nvPr/>
        </p:nvCxnSpPr>
        <p:spPr>
          <a:xfrm flipV="1">
            <a:off x="5086671" y="2696265"/>
            <a:ext cx="63479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A1B02B98-89DD-BD57-658B-A3F8B5F3119A}"/>
              </a:ext>
            </a:extLst>
          </p:cNvPr>
          <p:cNvCxnSpPr>
            <a:cxnSpLocks/>
          </p:cNvCxnSpPr>
          <p:nvPr/>
        </p:nvCxnSpPr>
        <p:spPr>
          <a:xfrm flipH="1">
            <a:off x="5116030" y="2763180"/>
            <a:ext cx="31739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3754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3">
            <a:extLst>
              <a:ext uri="{FF2B5EF4-FFF2-40B4-BE49-F238E27FC236}">
                <a16:creationId xmlns:a16="http://schemas.microsoft.com/office/drawing/2014/main" id="{B50F1F47-C34E-972D-89FD-7EF03CC53F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27651" name="Slide Number Placeholder 4">
            <a:extLst>
              <a:ext uri="{FF2B5EF4-FFF2-40B4-BE49-F238E27FC236}">
                <a16:creationId xmlns:a16="http://schemas.microsoft.com/office/drawing/2014/main" id="{B7072BBB-5648-78E9-C507-57C9A136BF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59D03C91-6379-C443-81DD-F2139E3BC670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7652" name="Rectangle 2">
            <a:extLst>
              <a:ext uri="{FF2B5EF4-FFF2-40B4-BE49-F238E27FC236}">
                <a16:creationId xmlns:a16="http://schemas.microsoft.com/office/drawing/2014/main" id="{131A9B9F-30B9-F3CF-2D29-9158B7CF31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Influences on Language Design</a:t>
            </a:r>
          </a:p>
        </p:txBody>
      </p:sp>
      <p:sp>
        <p:nvSpPr>
          <p:cNvPr id="27653" name="Rectangle 3">
            <a:extLst>
              <a:ext uri="{FF2B5EF4-FFF2-40B4-BE49-F238E27FC236}">
                <a16:creationId xmlns:a16="http://schemas.microsoft.com/office/drawing/2014/main" id="{538198DB-E57C-100C-735A-7A857BFEF7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Computer Architecture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Languages are developed around the prevalent computer architecture, known as the </a:t>
            </a:r>
            <a:r>
              <a:rPr lang="en-US" altLang="en-US" i="1"/>
              <a:t>von Neumann</a:t>
            </a:r>
            <a:r>
              <a:rPr lang="en-US" altLang="en-US"/>
              <a:t> architecture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Program Design Methodologies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New software development methodologies (e.g., object-oriented software development) led to new programming paradigms and by extension, new programming languages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3">
            <a:extLst>
              <a:ext uri="{FF2B5EF4-FFF2-40B4-BE49-F238E27FC236}">
                <a16:creationId xmlns:a16="http://schemas.microsoft.com/office/drawing/2014/main" id="{CF6F2074-6164-75F3-D68B-DF9C6B8E59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29699" name="Slide Number Placeholder 4">
            <a:extLst>
              <a:ext uri="{FF2B5EF4-FFF2-40B4-BE49-F238E27FC236}">
                <a16:creationId xmlns:a16="http://schemas.microsoft.com/office/drawing/2014/main" id="{EEBA73EB-369F-A584-668D-25F4377637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280363B9-E652-5A41-8F23-27C8EF58CEB4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9700" name="Rectangle 2">
            <a:extLst>
              <a:ext uri="{FF2B5EF4-FFF2-40B4-BE49-F238E27FC236}">
                <a16:creationId xmlns:a16="http://schemas.microsoft.com/office/drawing/2014/main" id="{AA7A5EBC-E81E-7A55-0506-29A209F2F8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Computer Architecture Influence</a:t>
            </a:r>
          </a:p>
        </p:txBody>
      </p:sp>
      <p:sp>
        <p:nvSpPr>
          <p:cNvPr id="29701" name="Rectangle 3">
            <a:extLst>
              <a:ext uri="{FF2B5EF4-FFF2-40B4-BE49-F238E27FC236}">
                <a16:creationId xmlns:a16="http://schemas.microsoft.com/office/drawing/2014/main" id="{C9930BAA-500B-EF56-0123-4EAF101641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Well-known computer architecture: Von Neumann </a:t>
            </a:r>
          </a:p>
          <a:p>
            <a:pPr eaLnBrk="1" hangingPunct="1"/>
            <a:r>
              <a:rPr lang="en-US" altLang="en-US" sz="2400"/>
              <a:t>Imperative languages, most dominant, because of von Neumann computers</a:t>
            </a:r>
          </a:p>
          <a:p>
            <a:pPr lvl="1" eaLnBrk="1" hangingPunct="1"/>
            <a:r>
              <a:rPr lang="en-US" altLang="en-US" sz="2000"/>
              <a:t>Data and programs stored in memory</a:t>
            </a:r>
          </a:p>
          <a:p>
            <a:pPr lvl="1" eaLnBrk="1" hangingPunct="1"/>
            <a:r>
              <a:rPr lang="en-US" altLang="en-US" sz="2000"/>
              <a:t>Memory is separate from CPU</a:t>
            </a:r>
          </a:p>
          <a:p>
            <a:pPr lvl="1" eaLnBrk="1" hangingPunct="1"/>
            <a:r>
              <a:rPr lang="en-US" altLang="en-US" sz="2000"/>
              <a:t>Instructions and data are piped from memory to CPU</a:t>
            </a:r>
          </a:p>
          <a:p>
            <a:pPr lvl="1" eaLnBrk="1" hangingPunct="1"/>
            <a:r>
              <a:rPr lang="en-US" altLang="en-US" sz="2000"/>
              <a:t>Basis for imperative languages</a:t>
            </a:r>
          </a:p>
          <a:p>
            <a:pPr lvl="2" eaLnBrk="1" hangingPunct="1"/>
            <a:r>
              <a:rPr lang="en-US" altLang="en-US" sz="1900"/>
              <a:t>Variables model memory cells</a:t>
            </a:r>
          </a:p>
          <a:p>
            <a:pPr lvl="2" eaLnBrk="1" hangingPunct="1"/>
            <a:r>
              <a:rPr lang="en-US" altLang="en-US" sz="1900"/>
              <a:t>Assignment statements model piping</a:t>
            </a:r>
          </a:p>
          <a:p>
            <a:pPr lvl="2" eaLnBrk="1" hangingPunct="1"/>
            <a:r>
              <a:rPr lang="en-US" altLang="en-US" sz="1900"/>
              <a:t>Iteration is efficient</a:t>
            </a:r>
          </a:p>
          <a:p>
            <a:pPr lvl="2" eaLnBrk="1" hangingPunct="1"/>
            <a:endParaRPr lang="en-US" altLang="en-US" sz="1900"/>
          </a:p>
          <a:p>
            <a:pPr eaLnBrk="1" hangingPunct="1"/>
            <a:endParaRPr lang="en-US" altLang="en-US" sz="240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2">
            <a:extLst>
              <a:ext uri="{FF2B5EF4-FFF2-40B4-BE49-F238E27FC236}">
                <a16:creationId xmlns:a16="http://schemas.microsoft.com/office/drawing/2014/main" id="{8EDCD392-2738-612C-77A1-5A34E0FE782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31747" name="Slide Number Placeholder 3">
            <a:extLst>
              <a:ext uri="{FF2B5EF4-FFF2-40B4-BE49-F238E27FC236}">
                <a16:creationId xmlns:a16="http://schemas.microsoft.com/office/drawing/2014/main" id="{98F7EA14-53ED-ED6D-E2C0-E4376800CF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2827FCEE-F514-BE42-995A-BA17F8460DDC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35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1748" name="Rectangle 2">
            <a:extLst>
              <a:ext uri="{FF2B5EF4-FFF2-40B4-BE49-F238E27FC236}">
                <a16:creationId xmlns:a16="http://schemas.microsoft.com/office/drawing/2014/main" id="{E7E33179-31FD-0F1E-A8B7-5158D9113C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von Neumann Architecture</a:t>
            </a:r>
          </a:p>
        </p:txBody>
      </p:sp>
      <p:pic>
        <p:nvPicPr>
          <p:cNvPr id="31749" name="Picture 4">
            <a:extLst>
              <a:ext uri="{FF2B5EF4-FFF2-40B4-BE49-F238E27FC236}">
                <a16:creationId xmlns:a16="http://schemas.microsoft.com/office/drawing/2014/main" id="{DD117B56-266F-36D2-4E34-3DFE701CCD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00200"/>
            <a:ext cx="7086600" cy="4491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3">
            <a:extLst>
              <a:ext uri="{FF2B5EF4-FFF2-40B4-BE49-F238E27FC236}">
                <a16:creationId xmlns:a16="http://schemas.microsoft.com/office/drawing/2014/main" id="{4ED923AE-492B-B099-4D08-8991C5C5416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33795" name="Slide Number Placeholder 4">
            <a:extLst>
              <a:ext uri="{FF2B5EF4-FFF2-40B4-BE49-F238E27FC236}">
                <a16:creationId xmlns:a16="http://schemas.microsoft.com/office/drawing/2014/main" id="{C1C3DDF4-C3B0-4E0E-03F9-A48D202AC7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E81F9E45-634E-E74F-A34C-17F9634CFA85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3796" name="Rectangle 2">
            <a:extLst>
              <a:ext uri="{FF2B5EF4-FFF2-40B4-BE49-F238E27FC236}">
                <a16:creationId xmlns:a16="http://schemas.microsoft.com/office/drawing/2014/main" id="{06AA5C0E-CC47-0D60-C7DD-A66115202B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von Neumann Architecture</a:t>
            </a:r>
            <a:endParaRPr lang="es-MX" altLang="en-US"/>
          </a:p>
        </p:txBody>
      </p:sp>
      <p:sp>
        <p:nvSpPr>
          <p:cNvPr id="33797" name="Rectangle 3">
            <a:extLst>
              <a:ext uri="{FF2B5EF4-FFF2-40B4-BE49-F238E27FC236}">
                <a16:creationId xmlns:a16="http://schemas.microsoft.com/office/drawing/2014/main" id="{C268A42E-8842-9EF6-2965-6F3D3B575E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Fetch-execute-cycle (on a von Neumann architecture computer)</a:t>
            </a:r>
          </a:p>
          <a:p>
            <a:pPr lvl="1" eaLnBrk="1" hangingPunct="1"/>
            <a:endParaRPr lang="en-US" altLang="en-US"/>
          </a:p>
          <a:p>
            <a:pPr lvl="1" eaLnBrk="1" hangingPunct="1"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initialize the program counter</a:t>
            </a:r>
          </a:p>
          <a:p>
            <a:pPr lvl="1" eaLnBrk="1" hangingPunct="1"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repeat</a:t>
            </a:r>
            <a:r>
              <a:rPr lang="en-US" altLang="en-US" sz="2000">
                <a:latin typeface="Courier New" panose="02070309020205020404" pitchFamily="49" charset="0"/>
              </a:rPr>
              <a:t> forever</a:t>
            </a:r>
          </a:p>
          <a:p>
            <a:pPr lvl="1" eaLnBrk="1" hangingPunct="1"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fetch the instruction pointed by the counter</a:t>
            </a:r>
          </a:p>
          <a:p>
            <a:pPr lvl="1" eaLnBrk="1" hangingPunct="1"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increment the counter</a:t>
            </a:r>
          </a:p>
          <a:p>
            <a:pPr lvl="1" eaLnBrk="1" hangingPunct="1"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decode the instruction</a:t>
            </a:r>
          </a:p>
          <a:p>
            <a:pPr lvl="1" eaLnBrk="1" hangingPunct="1"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execute the instruction</a:t>
            </a:r>
          </a:p>
          <a:p>
            <a:pPr lvl="1" eaLnBrk="1" hangingPunct="1"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end repeat</a:t>
            </a:r>
            <a:endParaRPr lang="es-MX" altLang="en-US" sz="20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3">
            <a:extLst>
              <a:ext uri="{FF2B5EF4-FFF2-40B4-BE49-F238E27FC236}">
                <a16:creationId xmlns:a16="http://schemas.microsoft.com/office/drawing/2014/main" id="{12B7B0D6-5F8C-7C80-0305-BEAD8D6102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35843" name="Slide Number Placeholder 4">
            <a:extLst>
              <a:ext uri="{FF2B5EF4-FFF2-40B4-BE49-F238E27FC236}">
                <a16:creationId xmlns:a16="http://schemas.microsoft.com/office/drawing/2014/main" id="{C4F71666-52F5-E673-A323-B433CD6773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CDA60B0B-8425-7F47-BE83-AB081FAFE2A3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37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5844" name="Rectangle 2">
            <a:extLst>
              <a:ext uri="{FF2B5EF4-FFF2-40B4-BE49-F238E27FC236}">
                <a16:creationId xmlns:a16="http://schemas.microsoft.com/office/drawing/2014/main" id="{243115CA-6A7B-49DC-1A3D-5FBBB84D84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Programming Methodologies Influences</a:t>
            </a:r>
          </a:p>
        </p:txBody>
      </p:sp>
      <p:sp>
        <p:nvSpPr>
          <p:cNvPr id="35845" name="Rectangle 3">
            <a:extLst>
              <a:ext uri="{FF2B5EF4-FFF2-40B4-BE49-F238E27FC236}">
                <a16:creationId xmlns:a16="http://schemas.microsoft.com/office/drawing/2014/main" id="{99A835AE-70A5-9C85-B926-C2FE433418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8153400" cy="4572000"/>
          </a:xfrm>
        </p:spPr>
        <p:txBody>
          <a:bodyPr/>
          <a:lstStyle/>
          <a:p>
            <a:pPr eaLnBrk="1" hangingPunct="1"/>
            <a:r>
              <a:rPr lang="en-US" altLang="en-US" sz="2400"/>
              <a:t>1950s and early 1960s: Simple applications; worry about machine efficiency</a:t>
            </a:r>
          </a:p>
          <a:p>
            <a:pPr eaLnBrk="1" hangingPunct="1"/>
            <a:r>
              <a:rPr lang="en-US" altLang="en-US" sz="2400"/>
              <a:t>Late 1960s: People efficiency became important; readability, better control structures</a:t>
            </a:r>
          </a:p>
          <a:p>
            <a:pPr lvl="1" eaLnBrk="1" hangingPunct="1"/>
            <a:r>
              <a:rPr lang="en-US" altLang="en-US" sz="2000"/>
              <a:t>structured programming</a:t>
            </a:r>
          </a:p>
          <a:p>
            <a:pPr lvl="1" eaLnBrk="1" hangingPunct="1"/>
            <a:r>
              <a:rPr lang="en-US" altLang="en-US" sz="2000"/>
              <a:t>top-down design and step-wise refinement</a:t>
            </a:r>
          </a:p>
          <a:p>
            <a:pPr eaLnBrk="1" hangingPunct="1"/>
            <a:r>
              <a:rPr lang="en-US" altLang="en-US" sz="2400"/>
              <a:t>Late 1970s: Process-oriented to data-oriented</a:t>
            </a:r>
          </a:p>
          <a:p>
            <a:pPr lvl="1" eaLnBrk="1" hangingPunct="1"/>
            <a:r>
              <a:rPr lang="en-US" altLang="en-US" sz="2000"/>
              <a:t>data abstraction</a:t>
            </a:r>
          </a:p>
          <a:p>
            <a:pPr eaLnBrk="1" hangingPunct="1"/>
            <a:r>
              <a:rPr lang="en-US" altLang="en-US" sz="2400"/>
              <a:t>Middle 1980s: Object-oriented programming</a:t>
            </a:r>
          </a:p>
          <a:p>
            <a:pPr lvl="1" eaLnBrk="1" hangingPunct="1"/>
            <a:r>
              <a:rPr lang="en-US" altLang="en-US" sz="2000"/>
              <a:t>Data abstraction + inheritance + polymorphism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3">
            <a:extLst>
              <a:ext uri="{FF2B5EF4-FFF2-40B4-BE49-F238E27FC236}">
                <a16:creationId xmlns:a16="http://schemas.microsoft.com/office/drawing/2014/main" id="{79CD507F-A90F-7FF7-74EA-98F36D3DD7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37891" name="Slide Number Placeholder 4">
            <a:extLst>
              <a:ext uri="{FF2B5EF4-FFF2-40B4-BE49-F238E27FC236}">
                <a16:creationId xmlns:a16="http://schemas.microsoft.com/office/drawing/2014/main" id="{B428DB23-F961-643D-214E-CE5C48782F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C2528E8E-5EBF-D14E-8B12-2DEBCC0F7FB7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38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7892" name="Rectangle 2">
            <a:extLst>
              <a:ext uri="{FF2B5EF4-FFF2-40B4-BE49-F238E27FC236}">
                <a16:creationId xmlns:a16="http://schemas.microsoft.com/office/drawing/2014/main" id="{17E35DF5-3A36-C93D-75C5-595308A721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Language Categories</a:t>
            </a:r>
          </a:p>
        </p:txBody>
      </p:sp>
      <p:sp>
        <p:nvSpPr>
          <p:cNvPr id="37893" name="Rectangle 3">
            <a:extLst>
              <a:ext uri="{FF2B5EF4-FFF2-40B4-BE49-F238E27FC236}">
                <a16:creationId xmlns:a16="http://schemas.microsoft.com/office/drawing/2014/main" id="{F8D85425-3D65-00CA-7D7D-7628378F28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000"/>
              <a:t>Imperative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/>
              <a:t>Central features are variables, assignment statements, and iteration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/>
              <a:t>Include languages that support object-oriented programming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/>
              <a:t>Include scripting languages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/>
              <a:t>Include the visual languages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/>
              <a:t>Examples: C, Java, Perl, JavaScript, Visual BASIC .NET, C++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/>
              <a:t>Functional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/>
              <a:t>Main means of making computations is by applying functions to given parameters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/>
              <a:t>Examples: LISP, Scheme, ML, F#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/>
              <a:t>Logic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/>
              <a:t>Rule-based (rules are specified in no particular order)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/>
              <a:t>Example: Prolog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/>
              <a:t>Markup/programming hybrid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/>
              <a:t>Markup languages extended to support some programming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/>
              <a:t>Examples: JSTL, XSLT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ooter Placeholder 3">
            <a:extLst>
              <a:ext uri="{FF2B5EF4-FFF2-40B4-BE49-F238E27FC236}">
                <a16:creationId xmlns:a16="http://schemas.microsoft.com/office/drawing/2014/main" id="{C4099F63-94A5-B6CE-EE1B-40871814A3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41987" name="Slide Number Placeholder 4">
            <a:extLst>
              <a:ext uri="{FF2B5EF4-FFF2-40B4-BE49-F238E27FC236}">
                <a16:creationId xmlns:a16="http://schemas.microsoft.com/office/drawing/2014/main" id="{6D024749-54DE-87DB-2C25-C155E5333B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13E17141-2240-FE48-A865-D16C406F32C7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39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1988" name="Rectangle 2">
            <a:extLst>
              <a:ext uri="{FF2B5EF4-FFF2-40B4-BE49-F238E27FC236}">
                <a16:creationId xmlns:a16="http://schemas.microsoft.com/office/drawing/2014/main" id="{A21B1E3B-3221-66DA-5148-771BE1A06F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Implementation Methods</a:t>
            </a:r>
          </a:p>
        </p:txBody>
      </p:sp>
      <p:sp>
        <p:nvSpPr>
          <p:cNvPr id="41989" name="Rectangle 3">
            <a:extLst>
              <a:ext uri="{FF2B5EF4-FFF2-40B4-BE49-F238E27FC236}">
                <a16:creationId xmlns:a16="http://schemas.microsoft.com/office/drawing/2014/main" id="{949AE6AF-E6B1-6A34-1547-B56820D56C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153400" cy="5105400"/>
          </a:xfrm>
        </p:spPr>
        <p:txBody>
          <a:bodyPr/>
          <a:lstStyle/>
          <a:p>
            <a:pPr eaLnBrk="1" hangingPunct="1"/>
            <a:r>
              <a:rPr lang="en-US" altLang="en-US" sz="2400"/>
              <a:t>Compilation</a:t>
            </a:r>
          </a:p>
          <a:p>
            <a:pPr lvl="1" eaLnBrk="1" hangingPunct="1"/>
            <a:r>
              <a:rPr lang="en-US" altLang="en-US" sz="2000"/>
              <a:t>Programs are translated into machine language; includes JIT systems</a:t>
            </a:r>
          </a:p>
          <a:p>
            <a:pPr lvl="1" eaLnBrk="1" hangingPunct="1"/>
            <a:r>
              <a:rPr lang="en-US" altLang="en-US" sz="2000"/>
              <a:t>Use: Large commercial applications</a:t>
            </a:r>
          </a:p>
          <a:p>
            <a:pPr lvl="1" eaLnBrk="1" hangingPunct="1">
              <a:buFontTx/>
              <a:buNone/>
            </a:pPr>
            <a:endParaRPr lang="en-US" altLang="en-US" sz="2000"/>
          </a:p>
          <a:p>
            <a:pPr eaLnBrk="1" hangingPunct="1"/>
            <a:r>
              <a:rPr lang="en-US" altLang="en-US" sz="2400"/>
              <a:t>Pure Interpretation</a:t>
            </a:r>
          </a:p>
          <a:p>
            <a:pPr lvl="1" eaLnBrk="1" hangingPunct="1"/>
            <a:r>
              <a:rPr lang="en-US" altLang="en-US" sz="2000"/>
              <a:t>Programs are interpreted by another program known as an interpreter</a:t>
            </a:r>
          </a:p>
          <a:p>
            <a:pPr lvl="1" eaLnBrk="1" hangingPunct="1"/>
            <a:r>
              <a:rPr lang="en-US" altLang="en-US" sz="2000"/>
              <a:t>Use: Small programs or when efficiency is not an issue</a:t>
            </a:r>
          </a:p>
          <a:p>
            <a:pPr lvl="1" eaLnBrk="1" hangingPunct="1">
              <a:buFontTx/>
              <a:buNone/>
            </a:pPr>
            <a:endParaRPr lang="en-US" altLang="en-US" sz="2000"/>
          </a:p>
          <a:p>
            <a:pPr eaLnBrk="1" hangingPunct="1"/>
            <a:r>
              <a:rPr lang="en-US" altLang="en-US" sz="2400"/>
              <a:t>Hybrid Implementation Systems</a:t>
            </a:r>
          </a:p>
          <a:p>
            <a:pPr lvl="1" eaLnBrk="1" hangingPunct="1"/>
            <a:r>
              <a:rPr lang="en-US" altLang="en-US" sz="2000"/>
              <a:t>A compromise between compilers and pure interpreters</a:t>
            </a:r>
          </a:p>
          <a:p>
            <a:pPr lvl="1" eaLnBrk="1" hangingPunct="1"/>
            <a:r>
              <a:rPr lang="en-US" altLang="en-US" sz="2000"/>
              <a:t>Use: Small and medium systems when efficiency is not the first concern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>
            <a:extLst>
              <a:ext uri="{FF2B5EF4-FFF2-40B4-BE49-F238E27FC236}">
                <a16:creationId xmlns:a16="http://schemas.microsoft.com/office/drawing/2014/main" id="{7DFFC7A2-673E-7E5F-4553-CE13787F4FA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17411" name="Slide Number Placeholder 4">
            <a:extLst>
              <a:ext uri="{FF2B5EF4-FFF2-40B4-BE49-F238E27FC236}">
                <a16:creationId xmlns:a16="http://schemas.microsoft.com/office/drawing/2014/main" id="{B6AE15D4-5412-F390-615E-E2E5156462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67CA0AA2-1D05-6D4B-BB31-C00427C48209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9FF6DE06-755E-0E39-133C-04DB0FCAF4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Evaluation Criteria: Readability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886C10E-9F63-EECF-6F7B-79CF347260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153400" cy="914400"/>
          </a:xfrm>
        </p:spPr>
        <p:txBody>
          <a:bodyPr/>
          <a:lstStyle/>
          <a:p>
            <a:pPr marL="381000" indent="-381000" eaLnBrk="1" hangingPunct="1">
              <a:lnSpc>
                <a:spcPct val="80000"/>
              </a:lnSpc>
            </a:pPr>
            <a:r>
              <a:rPr lang="en-US" altLang="en-US" sz="2400" dirty="0"/>
              <a:t>Should keywords be reserved words?</a:t>
            </a:r>
          </a:p>
          <a:p>
            <a:pPr marL="781050" lvl="1" indent="-381000" eaLnBrk="1" hangingPunct="1">
              <a:lnSpc>
                <a:spcPct val="80000"/>
              </a:lnSpc>
            </a:pPr>
            <a:r>
              <a:rPr lang="en-US" altLang="en-US" sz="1400" dirty="0"/>
              <a:t>In other words, is it reasonable to allow “for” “while”, etc. to be variable names?</a:t>
            </a:r>
          </a:p>
          <a:p>
            <a:pPr marL="381000" indent="-381000" eaLnBrk="1" hangingPunct="1">
              <a:lnSpc>
                <a:spcPct val="80000"/>
              </a:lnSpc>
            </a:pPr>
            <a:r>
              <a:rPr lang="en-US" altLang="en-US" sz="2400" dirty="0"/>
              <a:t>Should blocks use braces, or words:</a:t>
            </a:r>
          </a:p>
          <a:p>
            <a:pPr marL="381000" indent="-381000" eaLnBrk="1" hangingPunct="1">
              <a:lnSpc>
                <a:spcPct val="80000"/>
              </a:lnSpc>
            </a:pPr>
            <a:endParaRPr lang="en-US" altLang="en-US" sz="1800" dirty="0"/>
          </a:p>
          <a:p>
            <a:pPr marL="381000" indent="-381000" eaLnBrk="1" hangingPunct="1">
              <a:lnSpc>
                <a:spcPct val="80000"/>
              </a:lnSpc>
            </a:pPr>
            <a:endParaRPr lang="en-US" altLang="en-US" sz="1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995A11E-D521-CFAB-2B7E-9983D5A2944B}"/>
              </a:ext>
            </a:extLst>
          </p:cNvPr>
          <p:cNvSpPr txBox="1"/>
          <p:nvPr/>
        </p:nvSpPr>
        <p:spPr>
          <a:xfrm>
            <a:off x="609600" y="2475089"/>
            <a:ext cx="6553200" cy="1015663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for (int j = 0; j &lt; 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array.length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; ++j) {</a:t>
            </a:r>
          </a:p>
          <a:p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	sum = sum + array[j];</a:t>
            </a:r>
          </a:p>
          <a:p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9506B0-64DE-C096-1D71-D6A95DB9B681}"/>
              </a:ext>
            </a:extLst>
          </p:cNvPr>
          <p:cNvSpPr txBox="1"/>
          <p:nvPr/>
        </p:nvSpPr>
        <p:spPr>
          <a:xfrm>
            <a:off x="2057400" y="3761579"/>
            <a:ext cx="6739467" cy="1015663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for (int j = 0; j &lt; 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array.length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; ++j) </a:t>
            </a:r>
          </a:p>
          <a:p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	sum = sum + array[j];</a:t>
            </a:r>
          </a:p>
          <a:p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end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033A7D-6F77-1E27-F919-AD50A987AA9D}"/>
              </a:ext>
            </a:extLst>
          </p:cNvPr>
          <p:cNvSpPr txBox="1"/>
          <p:nvPr/>
        </p:nvSpPr>
        <p:spPr>
          <a:xfrm>
            <a:off x="609600" y="5016140"/>
            <a:ext cx="7620000" cy="132343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for (int j = 0; j &lt; 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array.length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; ++j) </a:t>
            </a:r>
          </a:p>
          <a:p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begin</a:t>
            </a:r>
          </a:p>
          <a:p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	sum = sum + array[j];</a:t>
            </a:r>
          </a:p>
          <a:p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3959542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 uiExpand="1" build="p"/>
      <p:bldP spid="2" grpId="0" animBg="1"/>
      <p:bldP spid="3" grpId="0" animBg="1"/>
      <p:bldP spid="4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oter Placeholder 3">
            <a:extLst>
              <a:ext uri="{FF2B5EF4-FFF2-40B4-BE49-F238E27FC236}">
                <a16:creationId xmlns:a16="http://schemas.microsoft.com/office/drawing/2014/main" id="{0132AC7E-1AEC-CCC4-1587-E370BE7948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44035" name="Slide Number Placeholder 4">
            <a:extLst>
              <a:ext uri="{FF2B5EF4-FFF2-40B4-BE49-F238E27FC236}">
                <a16:creationId xmlns:a16="http://schemas.microsoft.com/office/drawing/2014/main" id="{AEDBC1BF-9E12-106E-7996-106444E2B8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FB66D39D-67E0-5A47-9E26-41A75A6E1F43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40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4036" name="Rectangle 2">
            <a:extLst>
              <a:ext uri="{FF2B5EF4-FFF2-40B4-BE49-F238E27FC236}">
                <a16:creationId xmlns:a16="http://schemas.microsoft.com/office/drawing/2014/main" id="{D3C219A1-D1FD-D247-19A3-CA848172B1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/>
              <a:t>Layered View of Computer</a:t>
            </a:r>
          </a:p>
        </p:txBody>
      </p:sp>
      <p:pic>
        <p:nvPicPr>
          <p:cNvPr id="44037" name="Picture 4">
            <a:extLst>
              <a:ext uri="{FF2B5EF4-FFF2-40B4-BE49-F238E27FC236}">
                <a16:creationId xmlns:a16="http://schemas.microsoft.com/office/drawing/2014/main" id="{62A85CFB-FA8E-F726-843F-3243C1E428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295400"/>
            <a:ext cx="4729163" cy="503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8" name="Text Box 5">
            <a:extLst>
              <a:ext uri="{FF2B5EF4-FFF2-40B4-BE49-F238E27FC236}">
                <a16:creationId xmlns:a16="http://schemas.microsoft.com/office/drawing/2014/main" id="{D352617D-6BAB-8E05-3AC7-6CFE6261AD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25" y="1336675"/>
            <a:ext cx="3216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s-MX" altLang="en-US" sz="2400">
              <a:solidFill>
                <a:schemeClr val="tx1"/>
              </a:solidFill>
              <a:latin typeface="Times" pitchFamily="2" charset="0"/>
            </a:endParaRPr>
          </a:p>
        </p:txBody>
      </p:sp>
      <p:sp>
        <p:nvSpPr>
          <p:cNvPr id="44039" name="Text Box 6">
            <a:extLst>
              <a:ext uri="{FF2B5EF4-FFF2-40B4-BE49-F238E27FC236}">
                <a16:creationId xmlns:a16="http://schemas.microsoft.com/office/drawing/2014/main" id="{41F08F0F-A1B8-9CCC-1257-2EA2BF2909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925" y="1412875"/>
            <a:ext cx="3140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s-MX" altLang="en-US" sz="2400">
              <a:solidFill>
                <a:schemeClr val="tx1"/>
              </a:solidFill>
              <a:latin typeface="Times" pitchFamily="2" charset="0"/>
            </a:endParaRPr>
          </a:p>
        </p:txBody>
      </p:sp>
      <p:sp>
        <p:nvSpPr>
          <p:cNvPr id="44040" name="Text Box 7">
            <a:extLst>
              <a:ext uri="{FF2B5EF4-FFF2-40B4-BE49-F238E27FC236}">
                <a16:creationId xmlns:a16="http://schemas.microsoft.com/office/drawing/2014/main" id="{7B287753-F5EF-619F-5D57-6765AA142E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925" y="17176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s-MX" altLang="en-US" sz="2400">
              <a:solidFill>
                <a:schemeClr val="tx1"/>
              </a:solidFill>
              <a:latin typeface="Times" pitchFamily="2" charset="0"/>
            </a:endParaRPr>
          </a:p>
        </p:txBody>
      </p:sp>
      <p:sp>
        <p:nvSpPr>
          <p:cNvPr id="44041" name="Text Box 8">
            <a:extLst>
              <a:ext uri="{FF2B5EF4-FFF2-40B4-BE49-F238E27FC236}">
                <a16:creationId xmlns:a16="http://schemas.microsoft.com/office/drawing/2014/main" id="{784A16EC-038E-D35C-09CB-5D014DD28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925" y="1260475"/>
            <a:ext cx="3216275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CC"/>
                </a:solidFill>
              </a:rPr>
              <a:t>The operating system and language implementation are layered over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CC"/>
                </a:solidFill>
              </a:rPr>
              <a:t>machine interface of a computer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oter Placeholder 3">
            <a:extLst>
              <a:ext uri="{FF2B5EF4-FFF2-40B4-BE49-F238E27FC236}">
                <a16:creationId xmlns:a16="http://schemas.microsoft.com/office/drawing/2014/main" id="{1C58E5C5-93DE-39CA-C2DC-8B9E1CF517B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46083" name="Slide Number Placeholder 4">
            <a:extLst>
              <a:ext uri="{FF2B5EF4-FFF2-40B4-BE49-F238E27FC236}">
                <a16:creationId xmlns:a16="http://schemas.microsoft.com/office/drawing/2014/main" id="{60BA8B23-B733-F21C-9A80-83359924DD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E4E2454E-0BBC-5142-A852-E52FEC1BE4D8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41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6084" name="Rectangle 2">
            <a:extLst>
              <a:ext uri="{FF2B5EF4-FFF2-40B4-BE49-F238E27FC236}">
                <a16:creationId xmlns:a16="http://schemas.microsoft.com/office/drawing/2014/main" id="{4CA55716-7D7D-D5F3-2907-DD0A79240C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Compilation</a:t>
            </a:r>
          </a:p>
        </p:txBody>
      </p:sp>
      <p:sp>
        <p:nvSpPr>
          <p:cNvPr id="46085" name="Rectangle 3">
            <a:extLst>
              <a:ext uri="{FF2B5EF4-FFF2-40B4-BE49-F238E27FC236}">
                <a16:creationId xmlns:a16="http://schemas.microsoft.com/office/drawing/2014/main" id="{E3FD7229-CBF2-5ED0-4402-99F0586D64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153400" cy="4572000"/>
          </a:xfrm>
        </p:spPr>
        <p:txBody>
          <a:bodyPr/>
          <a:lstStyle/>
          <a:p>
            <a:pPr eaLnBrk="1" hangingPunct="1"/>
            <a:r>
              <a:rPr lang="en-US" altLang="en-US" sz="2400"/>
              <a:t>Translate high-level program (source language) into machine code (machine language)</a:t>
            </a:r>
          </a:p>
          <a:p>
            <a:pPr eaLnBrk="1" hangingPunct="1"/>
            <a:r>
              <a:rPr lang="en-US" altLang="en-US" sz="2400"/>
              <a:t>Slow translation, fast execution</a:t>
            </a:r>
          </a:p>
          <a:p>
            <a:pPr eaLnBrk="1" hangingPunct="1"/>
            <a:r>
              <a:rPr lang="en-US" altLang="en-US" sz="2400"/>
              <a:t>Compilation process has several phases: </a:t>
            </a:r>
          </a:p>
          <a:p>
            <a:pPr lvl="1" eaLnBrk="1" hangingPunct="1"/>
            <a:r>
              <a:rPr lang="en-US" altLang="en-US" sz="2000"/>
              <a:t>lexical analysis: converts characters in the source program into lexical units</a:t>
            </a:r>
          </a:p>
          <a:p>
            <a:pPr lvl="1" eaLnBrk="1" hangingPunct="1"/>
            <a:r>
              <a:rPr lang="en-US" altLang="en-US" sz="2000"/>
              <a:t>syntax analysis: transforms lexical units into </a:t>
            </a:r>
            <a:r>
              <a:rPr lang="en-US" altLang="en-US" sz="2000" i="1"/>
              <a:t>parse trees </a:t>
            </a:r>
            <a:r>
              <a:rPr lang="en-US" altLang="en-US" sz="2000"/>
              <a:t>which represent the syntactic structure of program</a:t>
            </a:r>
          </a:p>
          <a:p>
            <a:pPr lvl="1" eaLnBrk="1" hangingPunct="1"/>
            <a:r>
              <a:rPr lang="en-US" altLang="en-US" sz="2000"/>
              <a:t>Semantics analysis: generate intermediate code</a:t>
            </a:r>
          </a:p>
          <a:p>
            <a:pPr lvl="1" eaLnBrk="1" hangingPunct="1"/>
            <a:r>
              <a:rPr lang="en-US" altLang="en-US" sz="2000"/>
              <a:t>code generation: machine code is generated</a:t>
            </a:r>
          </a:p>
          <a:p>
            <a:pPr eaLnBrk="1" hangingPunct="1"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ooter Placeholder 2">
            <a:extLst>
              <a:ext uri="{FF2B5EF4-FFF2-40B4-BE49-F238E27FC236}">
                <a16:creationId xmlns:a16="http://schemas.microsoft.com/office/drawing/2014/main" id="{0BAAB21C-12A4-7984-EE3A-8B93C9CC241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48131" name="Slide Number Placeholder 3">
            <a:extLst>
              <a:ext uri="{FF2B5EF4-FFF2-40B4-BE49-F238E27FC236}">
                <a16:creationId xmlns:a16="http://schemas.microsoft.com/office/drawing/2014/main" id="{FBF17D7B-16F4-BFB2-C28D-92DEF1AEA4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D8A8D7B6-8A5A-1C4A-B4C8-05A9322640B2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42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8132" name="Rectangle 2">
            <a:extLst>
              <a:ext uri="{FF2B5EF4-FFF2-40B4-BE49-F238E27FC236}">
                <a16:creationId xmlns:a16="http://schemas.microsoft.com/office/drawing/2014/main" id="{9376705E-8455-8154-15C6-5434276917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6477000" cy="1206500"/>
          </a:xfrm>
        </p:spPr>
        <p:txBody>
          <a:bodyPr/>
          <a:lstStyle/>
          <a:p>
            <a:pPr eaLnBrk="1" hangingPunct="1"/>
            <a:r>
              <a:rPr lang="en-US" altLang="en-US"/>
              <a:t>The Compilation Process</a:t>
            </a:r>
          </a:p>
        </p:txBody>
      </p:sp>
      <p:pic>
        <p:nvPicPr>
          <p:cNvPr id="48133" name="Picture 4">
            <a:extLst>
              <a:ext uri="{FF2B5EF4-FFF2-40B4-BE49-F238E27FC236}">
                <a16:creationId xmlns:a16="http://schemas.microsoft.com/office/drawing/2014/main" id="{C11B33DB-CA40-6598-AF50-450C91C254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295400"/>
            <a:ext cx="4027488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Footer Placeholder 3">
            <a:extLst>
              <a:ext uri="{FF2B5EF4-FFF2-40B4-BE49-F238E27FC236}">
                <a16:creationId xmlns:a16="http://schemas.microsoft.com/office/drawing/2014/main" id="{74F286D0-DB92-73F4-1BE0-73EB83AF6F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50179" name="Slide Number Placeholder 4">
            <a:extLst>
              <a:ext uri="{FF2B5EF4-FFF2-40B4-BE49-F238E27FC236}">
                <a16:creationId xmlns:a16="http://schemas.microsoft.com/office/drawing/2014/main" id="{43CC896E-5E8F-62BB-B216-50C3EDD934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B50FEDDD-701B-954D-837D-A93B76C1642D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43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0180" name="Rectangle 2">
            <a:extLst>
              <a:ext uri="{FF2B5EF4-FFF2-40B4-BE49-F238E27FC236}">
                <a16:creationId xmlns:a16="http://schemas.microsoft.com/office/drawing/2014/main" id="{673CDD9D-2B9E-FBE0-7094-7CF27A0E16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Additional Compilation Terminologies</a:t>
            </a:r>
          </a:p>
        </p:txBody>
      </p:sp>
      <p:sp>
        <p:nvSpPr>
          <p:cNvPr id="50181" name="Rectangle 3">
            <a:extLst>
              <a:ext uri="{FF2B5EF4-FFF2-40B4-BE49-F238E27FC236}">
                <a16:creationId xmlns:a16="http://schemas.microsoft.com/office/drawing/2014/main" id="{77BFAB74-0607-C5B6-33AD-3DA0FBADBB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Load module</a:t>
            </a:r>
            <a:r>
              <a:rPr lang="en-US" altLang="en-US"/>
              <a:t> (executable image): the user and system code together</a:t>
            </a:r>
          </a:p>
          <a:p>
            <a:pPr eaLnBrk="1" hangingPunct="1"/>
            <a:r>
              <a:rPr lang="en-US" altLang="en-US" b="1"/>
              <a:t>Linking and loading</a:t>
            </a:r>
            <a:r>
              <a:rPr lang="en-US" altLang="en-US"/>
              <a:t>: the process of collecting system program units and linking them to a user program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Footer Placeholder 3">
            <a:extLst>
              <a:ext uri="{FF2B5EF4-FFF2-40B4-BE49-F238E27FC236}">
                <a16:creationId xmlns:a16="http://schemas.microsoft.com/office/drawing/2014/main" id="{349C222A-FC84-6D68-44AA-B1C5F9FC41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52227" name="Slide Number Placeholder 4">
            <a:extLst>
              <a:ext uri="{FF2B5EF4-FFF2-40B4-BE49-F238E27FC236}">
                <a16:creationId xmlns:a16="http://schemas.microsoft.com/office/drawing/2014/main" id="{FFCA1932-D3D4-6ACB-E476-BDA502BB12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8304CD48-FF31-F447-8A06-55B8372A8982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44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2228" name="Rectangle 2">
            <a:extLst>
              <a:ext uri="{FF2B5EF4-FFF2-40B4-BE49-F238E27FC236}">
                <a16:creationId xmlns:a16="http://schemas.microsoft.com/office/drawing/2014/main" id="{E5F219E3-A5E5-2F78-31CF-22CD9B80F7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Von Neumann Bottleneck</a:t>
            </a:r>
          </a:p>
        </p:txBody>
      </p:sp>
      <p:sp>
        <p:nvSpPr>
          <p:cNvPr id="52229" name="Rectangle 3">
            <a:extLst>
              <a:ext uri="{FF2B5EF4-FFF2-40B4-BE49-F238E27FC236}">
                <a16:creationId xmlns:a16="http://schemas.microsoft.com/office/drawing/2014/main" id="{F44181A9-6183-AD35-6D87-B60B6272FF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Connection speed between a computer’s memory and its processor determines the speed of a computer</a:t>
            </a:r>
          </a:p>
          <a:p>
            <a:pPr eaLnBrk="1" hangingPunct="1"/>
            <a:r>
              <a:rPr lang="en-US" altLang="en-US"/>
              <a:t>Program instructions often can be executed much faster than the speed of the connection; the connection speed thus results in a </a:t>
            </a:r>
            <a:r>
              <a:rPr lang="en-US" altLang="en-US" i="1"/>
              <a:t>bottleneck</a:t>
            </a:r>
          </a:p>
          <a:p>
            <a:pPr eaLnBrk="1" hangingPunct="1"/>
            <a:r>
              <a:rPr lang="en-US" altLang="en-US"/>
              <a:t>Known as the </a:t>
            </a:r>
            <a:r>
              <a:rPr lang="en-US" altLang="en-US" i="1"/>
              <a:t>von Neumann bottleneck</a:t>
            </a:r>
            <a:r>
              <a:rPr lang="en-US" altLang="en-US"/>
              <a:t>; it is the primary limiting factor in the speed of computers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Footer Placeholder 3">
            <a:extLst>
              <a:ext uri="{FF2B5EF4-FFF2-40B4-BE49-F238E27FC236}">
                <a16:creationId xmlns:a16="http://schemas.microsoft.com/office/drawing/2014/main" id="{41B1668A-F173-7250-42F1-B6F86E5B3DD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54275" name="Slide Number Placeholder 4">
            <a:extLst>
              <a:ext uri="{FF2B5EF4-FFF2-40B4-BE49-F238E27FC236}">
                <a16:creationId xmlns:a16="http://schemas.microsoft.com/office/drawing/2014/main" id="{324656D5-3711-E5B4-0818-C9152E046A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0F94B0A6-14EA-B247-9568-CAC40D9BCBB0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45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4276" name="Rectangle 2">
            <a:extLst>
              <a:ext uri="{FF2B5EF4-FFF2-40B4-BE49-F238E27FC236}">
                <a16:creationId xmlns:a16="http://schemas.microsoft.com/office/drawing/2014/main" id="{B9048BB3-FD65-C292-DA23-4D729589B2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Pure Interpretation</a:t>
            </a:r>
          </a:p>
        </p:txBody>
      </p:sp>
      <p:sp>
        <p:nvSpPr>
          <p:cNvPr id="54277" name="Rectangle 3">
            <a:extLst>
              <a:ext uri="{FF2B5EF4-FFF2-40B4-BE49-F238E27FC236}">
                <a16:creationId xmlns:a16="http://schemas.microsoft.com/office/drawing/2014/main" id="{8D35EF54-2AE4-0EC4-3939-F0B7C26B25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8153400" cy="4572000"/>
          </a:xfrm>
        </p:spPr>
        <p:txBody>
          <a:bodyPr/>
          <a:lstStyle/>
          <a:p>
            <a:pPr eaLnBrk="1" hangingPunct="1"/>
            <a:r>
              <a:rPr lang="en-US" altLang="en-US" sz="2400"/>
              <a:t>No translation</a:t>
            </a:r>
          </a:p>
          <a:p>
            <a:pPr eaLnBrk="1" hangingPunct="1"/>
            <a:r>
              <a:rPr lang="en-US" altLang="en-US" sz="2400"/>
              <a:t>Easier implementation of programs (run-time errors can easily and immediately be displayed)</a:t>
            </a:r>
          </a:p>
          <a:p>
            <a:pPr eaLnBrk="1" hangingPunct="1"/>
            <a:r>
              <a:rPr lang="en-US" altLang="en-US" sz="2400"/>
              <a:t>Slower execution (10 to 100 times slower than compiled programs)</a:t>
            </a:r>
          </a:p>
          <a:p>
            <a:pPr eaLnBrk="1" hangingPunct="1"/>
            <a:r>
              <a:rPr lang="en-US" altLang="en-US" sz="2400"/>
              <a:t>Often requires more space</a:t>
            </a:r>
          </a:p>
          <a:p>
            <a:pPr eaLnBrk="1" hangingPunct="1"/>
            <a:r>
              <a:rPr lang="en-US" altLang="en-US" sz="2400"/>
              <a:t>Now rare for traditional high-level languages</a:t>
            </a:r>
          </a:p>
          <a:p>
            <a:pPr eaLnBrk="1" hangingPunct="1"/>
            <a:r>
              <a:rPr lang="en-US" altLang="en-US" sz="2400"/>
              <a:t>Significant comeback with some Web scripting languages (e.g., JavaScript, PHP)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Footer Placeholder 2">
            <a:extLst>
              <a:ext uri="{FF2B5EF4-FFF2-40B4-BE49-F238E27FC236}">
                <a16:creationId xmlns:a16="http://schemas.microsoft.com/office/drawing/2014/main" id="{31F038A7-079F-F586-79E4-F336FD5A36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56323" name="Slide Number Placeholder 3">
            <a:extLst>
              <a:ext uri="{FF2B5EF4-FFF2-40B4-BE49-F238E27FC236}">
                <a16:creationId xmlns:a16="http://schemas.microsoft.com/office/drawing/2014/main" id="{DC8EB766-E1CD-C8A9-3C48-AC23CDE33E6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671AB910-0235-5544-AC47-31D2185942E9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46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6324" name="Rectangle 2">
            <a:extLst>
              <a:ext uri="{FF2B5EF4-FFF2-40B4-BE49-F238E27FC236}">
                <a16:creationId xmlns:a16="http://schemas.microsoft.com/office/drawing/2014/main" id="{D36EE636-2904-84B0-5DF9-BF3DA03F50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Pure Interpretation Process</a:t>
            </a:r>
          </a:p>
        </p:txBody>
      </p:sp>
      <p:pic>
        <p:nvPicPr>
          <p:cNvPr id="56325" name="Picture 4">
            <a:extLst>
              <a:ext uri="{FF2B5EF4-FFF2-40B4-BE49-F238E27FC236}">
                <a16:creationId xmlns:a16="http://schemas.microsoft.com/office/drawing/2014/main" id="{4C66D113-910B-BC8C-227E-D730F1D5B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371600"/>
            <a:ext cx="3732213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Footer Placeholder 3">
            <a:extLst>
              <a:ext uri="{FF2B5EF4-FFF2-40B4-BE49-F238E27FC236}">
                <a16:creationId xmlns:a16="http://schemas.microsoft.com/office/drawing/2014/main" id="{CE56F5A1-7682-0911-BF85-D883F67B2E3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58371" name="Slide Number Placeholder 4">
            <a:extLst>
              <a:ext uri="{FF2B5EF4-FFF2-40B4-BE49-F238E27FC236}">
                <a16:creationId xmlns:a16="http://schemas.microsoft.com/office/drawing/2014/main" id="{F74827AD-F87E-8257-EF97-430DB9B23F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246F3F66-E13B-6D44-8A7F-180EE73BC1F1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47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8372" name="Rectangle 2">
            <a:extLst>
              <a:ext uri="{FF2B5EF4-FFF2-40B4-BE49-F238E27FC236}">
                <a16:creationId xmlns:a16="http://schemas.microsoft.com/office/drawing/2014/main" id="{0BE30D80-F62C-886A-7F60-187936EE24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Hybrid Implementation Systems</a:t>
            </a:r>
          </a:p>
        </p:txBody>
      </p:sp>
      <p:sp>
        <p:nvSpPr>
          <p:cNvPr id="58373" name="Rectangle 3">
            <a:extLst>
              <a:ext uri="{FF2B5EF4-FFF2-40B4-BE49-F238E27FC236}">
                <a16:creationId xmlns:a16="http://schemas.microsoft.com/office/drawing/2014/main" id="{5662F662-3CB0-321E-ECF6-2A5263E6AA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81534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A compromise between compilers and pure interpreters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A high-level language program is translated to an intermediate language that allows easy interpretation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Faster than pure interpretation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Examples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Perl programs are partially compiled to detect errors before interpretation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Initial implementations of Java were hybrid; the intermediate form, </a:t>
            </a:r>
            <a:r>
              <a:rPr lang="en-US" altLang="en-US" sz="2000" i="1"/>
              <a:t>byte code</a:t>
            </a:r>
            <a:r>
              <a:rPr lang="en-US" altLang="en-US" sz="2000"/>
              <a:t>, provides portability to any machine that has a byte code interpreter and a run-time system (together, these are called </a:t>
            </a:r>
            <a:r>
              <a:rPr lang="en-US" altLang="en-US" sz="2000" i="1"/>
              <a:t>Java Virtual Machine</a:t>
            </a:r>
            <a:r>
              <a:rPr lang="en-US" altLang="en-US" sz="2000"/>
              <a:t>)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oter Placeholder 2">
            <a:extLst>
              <a:ext uri="{FF2B5EF4-FFF2-40B4-BE49-F238E27FC236}">
                <a16:creationId xmlns:a16="http://schemas.microsoft.com/office/drawing/2014/main" id="{AC28106F-3C23-FEE2-8746-13B2DCC322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60419" name="Slide Number Placeholder 3">
            <a:extLst>
              <a:ext uri="{FF2B5EF4-FFF2-40B4-BE49-F238E27FC236}">
                <a16:creationId xmlns:a16="http://schemas.microsoft.com/office/drawing/2014/main" id="{56F12B56-C4BC-C331-2EF2-E5552B8E49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502FBDC5-88CB-F843-B3BB-CC2D1C062E78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48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E13DBEAB-C6D8-600B-A92E-1139D118ED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001000" cy="1524000"/>
          </a:xfrm>
        </p:spPr>
        <p:txBody>
          <a:bodyPr/>
          <a:lstStyle/>
          <a:p>
            <a:pPr eaLnBrk="1" hangingPunct="1"/>
            <a:r>
              <a:rPr lang="en-US" altLang="en-US"/>
              <a:t>Hybrid Implementation Process</a:t>
            </a:r>
          </a:p>
        </p:txBody>
      </p:sp>
      <p:pic>
        <p:nvPicPr>
          <p:cNvPr id="60421" name="Picture 4">
            <a:extLst>
              <a:ext uri="{FF2B5EF4-FFF2-40B4-BE49-F238E27FC236}">
                <a16:creationId xmlns:a16="http://schemas.microsoft.com/office/drawing/2014/main" id="{6B2E8857-F033-F030-3E09-47EDA14808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295400"/>
            <a:ext cx="1819275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Footer Placeholder 3">
            <a:extLst>
              <a:ext uri="{FF2B5EF4-FFF2-40B4-BE49-F238E27FC236}">
                <a16:creationId xmlns:a16="http://schemas.microsoft.com/office/drawing/2014/main" id="{AC1D2D1F-57AF-48EC-06D3-BE1A27F649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62467" name="Slide Number Placeholder 4">
            <a:extLst>
              <a:ext uri="{FF2B5EF4-FFF2-40B4-BE49-F238E27FC236}">
                <a16:creationId xmlns:a16="http://schemas.microsoft.com/office/drawing/2014/main" id="{2A2EEE47-C77F-02CF-7F9B-37F94937A6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51C3CCB9-97B5-C945-BB92-C78720829ABD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49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2468" name="Rectangle 2">
            <a:extLst>
              <a:ext uri="{FF2B5EF4-FFF2-40B4-BE49-F238E27FC236}">
                <a16:creationId xmlns:a16="http://schemas.microsoft.com/office/drawing/2014/main" id="{8536B2CF-C611-F975-B3B6-86614BABD0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Just-in-Time Implementation Systems</a:t>
            </a:r>
          </a:p>
        </p:txBody>
      </p:sp>
      <p:sp>
        <p:nvSpPr>
          <p:cNvPr id="62469" name="Rectangle 3">
            <a:extLst>
              <a:ext uri="{FF2B5EF4-FFF2-40B4-BE49-F238E27FC236}">
                <a16:creationId xmlns:a16="http://schemas.microsoft.com/office/drawing/2014/main" id="{4E132A34-B6FB-AB12-0CDB-DB3E015B4C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Initially translate programs to an intermediate language</a:t>
            </a:r>
          </a:p>
          <a:p>
            <a:pPr eaLnBrk="1" hangingPunct="1"/>
            <a:r>
              <a:rPr lang="en-US" altLang="en-US" sz="2400"/>
              <a:t>Then compile the intermediate language of the subprograms into machine code when they are called </a:t>
            </a:r>
          </a:p>
          <a:p>
            <a:pPr eaLnBrk="1" hangingPunct="1"/>
            <a:r>
              <a:rPr lang="en-US" altLang="en-US" sz="2400"/>
              <a:t>Machine code version is kept for subsequent calls</a:t>
            </a:r>
          </a:p>
          <a:p>
            <a:pPr eaLnBrk="1" hangingPunct="1"/>
            <a:r>
              <a:rPr lang="en-US" altLang="en-US" sz="2400"/>
              <a:t>JIT systems are widely used for Java programs</a:t>
            </a:r>
          </a:p>
          <a:p>
            <a:pPr eaLnBrk="1" hangingPunct="1"/>
            <a:r>
              <a:rPr lang="en-US" altLang="en-US" sz="2400"/>
              <a:t>.NET languages are implemented with a JIT system</a:t>
            </a:r>
          </a:p>
          <a:p>
            <a:pPr eaLnBrk="1" hangingPunct="1"/>
            <a:r>
              <a:rPr lang="en-US" altLang="en-US" sz="2400"/>
              <a:t>In essence, JIT systems are delayed compilers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3">
            <a:extLst>
              <a:ext uri="{FF2B5EF4-FFF2-40B4-BE49-F238E27FC236}">
                <a16:creationId xmlns:a16="http://schemas.microsoft.com/office/drawing/2014/main" id="{05E4E70F-7090-820E-D9F5-6045FD47A15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19459" name="Slide Number Placeholder 4">
            <a:extLst>
              <a:ext uri="{FF2B5EF4-FFF2-40B4-BE49-F238E27FC236}">
                <a16:creationId xmlns:a16="http://schemas.microsoft.com/office/drawing/2014/main" id="{2306A667-CF24-1EE5-AA70-6E7286CCBD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DA67583D-3616-0842-8E9A-D9431717901B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9460" name="Rectangle 2">
            <a:extLst>
              <a:ext uri="{FF2B5EF4-FFF2-40B4-BE49-F238E27FC236}">
                <a16:creationId xmlns:a16="http://schemas.microsoft.com/office/drawing/2014/main" id="{B4661F64-203F-7471-0203-B04A7FAF8A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Evaluation Criteria: Writability</a:t>
            </a:r>
          </a:p>
        </p:txBody>
      </p:sp>
      <p:sp>
        <p:nvSpPr>
          <p:cNvPr id="19461" name="Rectangle 3">
            <a:extLst>
              <a:ext uri="{FF2B5EF4-FFF2-40B4-BE49-F238E27FC236}">
                <a16:creationId xmlns:a16="http://schemas.microsoft.com/office/drawing/2014/main" id="{2A9268CC-C2D1-9D77-FC65-DA9256F7C7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7772400" cy="4876800"/>
          </a:xfrm>
        </p:spPr>
        <p:txBody>
          <a:bodyPr/>
          <a:lstStyle/>
          <a:p>
            <a:pPr eaLnBrk="1" hangingPunct="1"/>
            <a:r>
              <a:rPr lang="en-US" altLang="en-US" sz="2000" dirty="0"/>
              <a:t>Expressivity</a:t>
            </a:r>
            <a:endParaRPr lang="en-US" altLang="en-US" sz="1800" dirty="0"/>
          </a:p>
          <a:p>
            <a:pPr lvl="1" eaLnBrk="1" hangingPunct="1"/>
            <a:r>
              <a:rPr lang="en-US" altLang="en-US" sz="1800" dirty="0"/>
              <a:t>A set of relatively convenient ways of specifying operations</a:t>
            </a:r>
          </a:p>
          <a:p>
            <a:pPr lvl="2" eaLnBrk="1" hangingPunct="1"/>
            <a:r>
              <a:rPr lang="en-US" altLang="en-US" sz="1500" dirty="0"/>
              <a:t>“Simple things should be simple.  Complex things should be possible”</a:t>
            </a:r>
          </a:p>
          <a:p>
            <a:pPr lvl="1" eaLnBrk="1" hangingPunct="1"/>
            <a:r>
              <a:rPr lang="en-US" altLang="en-US" sz="1800" dirty="0"/>
              <a:t>Strength and number of operators and predefined functions</a:t>
            </a:r>
          </a:p>
          <a:p>
            <a:pPr lvl="1" eaLnBrk="1" hangingPunct="1"/>
            <a:r>
              <a:rPr lang="en-US" altLang="en-US" sz="1800" dirty="0"/>
              <a:t>“Right tools for the job”</a:t>
            </a:r>
            <a:endParaRPr lang="en-US" altLang="en-US" sz="2000" dirty="0"/>
          </a:p>
          <a:p>
            <a:pPr eaLnBrk="1" hangingPunct="1"/>
            <a:r>
              <a:rPr lang="en-US" altLang="en-US" sz="2000" dirty="0"/>
              <a:t>Simplicity and orthogonality</a:t>
            </a:r>
          </a:p>
          <a:p>
            <a:pPr lvl="1" eaLnBrk="1" hangingPunct="1"/>
            <a:r>
              <a:rPr lang="en-US" altLang="en-US" sz="1800" dirty="0"/>
              <a:t>Few constructs, a small number of primitives, a small set of rules for combining them</a:t>
            </a:r>
          </a:p>
          <a:p>
            <a:pPr lvl="1" eaLnBrk="1" hangingPunct="1"/>
            <a:r>
              <a:rPr lang="en-US" altLang="en-US" sz="1800" dirty="0"/>
              <a:t>Why is this important?  Why not have many options and just ignore the ones you don’t want/need?</a:t>
            </a:r>
          </a:p>
          <a:p>
            <a:pPr eaLnBrk="1" hangingPunct="1"/>
            <a:r>
              <a:rPr lang="en-US" altLang="en-US" sz="2000" dirty="0"/>
              <a:t>Support for abstraction</a:t>
            </a:r>
          </a:p>
          <a:p>
            <a:pPr lvl="1" eaLnBrk="1" hangingPunct="1"/>
            <a:r>
              <a:rPr lang="en-US" altLang="en-US" sz="1800" dirty="0"/>
              <a:t>The ability to define and use complex structures  or operations in ways that allow details to be ignored</a:t>
            </a:r>
          </a:p>
          <a:p>
            <a:pPr lvl="1" eaLnBrk="1" hangingPunct="1"/>
            <a:r>
              <a:rPr lang="en-US" altLang="en-US" sz="1800" dirty="0"/>
              <a:t>Avoid unnecessary repetition (DRY)</a:t>
            </a:r>
          </a:p>
          <a:p>
            <a:pPr lvl="1" eaLnBrk="1" hangingPunct="1">
              <a:buFontTx/>
              <a:buNone/>
            </a:pPr>
            <a:endParaRPr lang="en-US" altLang="en-US" sz="1800" dirty="0"/>
          </a:p>
          <a:p>
            <a:pPr lvl="1" eaLnBrk="1" hangingPunct="1">
              <a:buFontTx/>
              <a:buNone/>
            </a:pPr>
            <a:endParaRPr lang="en-US" altLang="en-US" sz="1800" dirty="0"/>
          </a:p>
          <a:p>
            <a:pPr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F1A0CEC0-EEDF-3183-6543-ABB2A1B3DC77}"/>
              </a:ext>
            </a:extLst>
          </p:cNvPr>
          <p:cNvSpPr/>
          <p:nvPr/>
        </p:nvSpPr>
        <p:spPr bwMode="auto">
          <a:xfrm>
            <a:off x="3162300" y="2381956"/>
            <a:ext cx="3429000" cy="9144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rPr>
              <a:t>Who said it?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Times" pitchFamily="18" charset="0"/>
              </a:rPr>
              <a:t>What is he known for?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 uiExpand="1" build="p" bldLvl="2"/>
      <p:bldP spid="2" grpId="0" animBg="1"/>
      <p:bldP spid="2" grpId="1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Footer Placeholder 3">
            <a:extLst>
              <a:ext uri="{FF2B5EF4-FFF2-40B4-BE49-F238E27FC236}">
                <a16:creationId xmlns:a16="http://schemas.microsoft.com/office/drawing/2014/main" id="{30E94595-2FE0-D924-234C-B3E4197017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64515" name="Slide Number Placeholder 4">
            <a:extLst>
              <a:ext uri="{FF2B5EF4-FFF2-40B4-BE49-F238E27FC236}">
                <a16:creationId xmlns:a16="http://schemas.microsoft.com/office/drawing/2014/main" id="{9C4059B3-C35C-4329-1AE0-756420A713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F1A59E92-5469-004A-A7D8-3CF8B5291EC5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50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4516" name="Rectangle 2">
            <a:extLst>
              <a:ext uri="{FF2B5EF4-FFF2-40B4-BE49-F238E27FC236}">
                <a16:creationId xmlns:a16="http://schemas.microsoft.com/office/drawing/2014/main" id="{48BC6607-3DAD-EE36-CB5E-5EE5D43E48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Preprocessors</a:t>
            </a:r>
          </a:p>
        </p:txBody>
      </p:sp>
      <p:sp>
        <p:nvSpPr>
          <p:cNvPr id="64517" name="Rectangle 3">
            <a:extLst>
              <a:ext uri="{FF2B5EF4-FFF2-40B4-BE49-F238E27FC236}">
                <a16:creationId xmlns:a16="http://schemas.microsoft.com/office/drawing/2014/main" id="{E156775C-0A2C-3805-78B6-C01C4803D6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153400" cy="4572000"/>
          </a:xfrm>
        </p:spPr>
        <p:txBody>
          <a:bodyPr/>
          <a:lstStyle/>
          <a:p>
            <a:pPr eaLnBrk="1" hangingPunct="1"/>
            <a:r>
              <a:rPr lang="en-US" altLang="en-US"/>
              <a:t>Preprocessor macros (instructions) are commonly used to specify that code from another file is to be included</a:t>
            </a:r>
          </a:p>
          <a:p>
            <a:pPr eaLnBrk="1" hangingPunct="1"/>
            <a:r>
              <a:rPr lang="en-US" altLang="en-US"/>
              <a:t>A preprocessor processes a program immediately before the program is compiled to expand embedded  preprocessor macros</a:t>
            </a:r>
          </a:p>
          <a:p>
            <a:pPr eaLnBrk="1" hangingPunct="1"/>
            <a:r>
              <a:rPr lang="en-US" altLang="en-US"/>
              <a:t>A well-known example: C preprocessor</a:t>
            </a:r>
          </a:p>
          <a:p>
            <a:pPr lvl="1" eaLnBrk="1" hangingPunct="1"/>
            <a:r>
              <a:rPr lang="en-US" altLang="en-US"/>
              <a:t>expands </a:t>
            </a:r>
            <a:r>
              <a:rPr lang="en-US" altLang="en-US">
                <a:latin typeface="Courier New" panose="02070309020205020404" pitchFamily="49" charset="0"/>
              </a:rPr>
              <a:t>#include, #define</a:t>
            </a:r>
            <a:r>
              <a:rPr lang="en-US" altLang="en-US"/>
              <a:t>, and similar macros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Footer Placeholder 3">
            <a:extLst>
              <a:ext uri="{FF2B5EF4-FFF2-40B4-BE49-F238E27FC236}">
                <a16:creationId xmlns:a16="http://schemas.microsoft.com/office/drawing/2014/main" id="{F9CCCDE4-DE2C-2BE3-C39C-87B0D5467D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66563" name="Slide Number Placeholder 4">
            <a:extLst>
              <a:ext uri="{FF2B5EF4-FFF2-40B4-BE49-F238E27FC236}">
                <a16:creationId xmlns:a16="http://schemas.microsoft.com/office/drawing/2014/main" id="{47A02FA0-A4E5-F5D2-5ECD-279363FC35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1045E9AB-72D8-704C-A3C8-121010AF2E5B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51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6564" name="Rectangle 2">
            <a:extLst>
              <a:ext uri="{FF2B5EF4-FFF2-40B4-BE49-F238E27FC236}">
                <a16:creationId xmlns:a16="http://schemas.microsoft.com/office/drawing/2014/main" id="{20AE3662-A41C-12B0-2C93-FA2F67C670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Programming Environments</a:t>
            </a:r>
          </a:p>
        </p:txBody>
      </p:sp>
      <p:sp>
        <p:nvSpPr>
          <p:cNvPr id="66565" name="Rectangle 3">
            <a:extLst>
              <a:ext uri="{FF2B5EF4-FFF2-40B4-BE49-F238E27FC236}">
                <a16:creationId xmlns:a16="http://schemas.microsoft.com/office/drawing/2014/main" id="{D35BF2FD-D028-B24D-5934-DF7EDD6137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153400" cy="4876800"/>
          </a:xfrm>
        </p:spPr>
        <p:txBody>
          <a:bodyPr/>
          <a:lstStyle/>
          <a:p>
            <a:pPr eaLnBrk="1" hangingPunct="1"/>
            <a:r>
              <a:rPr lang="en-US" altLang="en-US" sz="2400"/>
              <a:t>A collection of tools used in software development</a:t>
            </a:r>
          </a:p>
          <a:p>
            <a:pPr eaLnBrk="1" hangingPunct="1"/>
            <a:r>
              <a:rPr lang="en-US" altLang="en-US" sz="2400"/>
              <a:t>UNIX</a:t>
            </a:r>
          </a:p>
          <a:p>
            <a:pPr lvl="1" eaLnBrk="1" hangingPunct="1"/>
            <a:r>
              <a:rPr lang="en-US" altLang="en-US" sz="2000"/>
              <a:t>An older operating system and tool collection</a:t>
            </a:r>
          </a:p>
          <a:p>
            <a:pPr lvl="1" eaLnBrk="1" hangingPunct="1"/>
            <a:r>
              <a:rPr lang="en-US" altLang="en-US" sz="2000"/>
              <a:t>Nowadays often used through a GUI (e.g., CDE, KDE, or GNOME) that runs on top of UNIX</a:t>
            </a:r>
          </a:p>
          <a:p>
            <a:pPr eaLnBrk="1" hangingPunct="1"/>
            <a:r>
              <a:rPr lang="en-US" altLang="en-US" sz="2400"/>
              <a:t>Microsoft Visual Studio.NET</a:t>
            </a:r>
          </a:p>
          <a:p>
            <a:pPr lvl="1" eaLnBrk="1" hangingPunct="1"/>
            <a:r>
              <a:rPr lang="en-US" altLang="en-US" sz="2000"/>
              <a:t>A large, complex visual environment</a:t>
            </a:r>
          </a:p>
          <a:p>
            <a:pPr eaLnBrk="1" hangingPunct="1"/>
            <a:r>
              <a:rPr lang="en-US" altLang="en-US" sz="2000"/>
              <a:t>Used to build Web applications and non-Web applications in any .NET language</a:t>
            </a:r>
          </a:p>
          <a:p>
            <a:pPr eaLnBrk="1" hangingPunct="1"/>
            <a:r>
              <a:rPr lang="en-US" altLang="en-US" sz="2400"/>
              <a:t>NetBeans</a:t>
            </a:r>
          </a:p>
          <a:p>
            <a:pPr lvl="1" eaLnBrk="1" hangingPunct="1"/>
            <a:r>
              <a:rPr lang="en-US" altLang="en-US" sz="2000"/>
              <a:t>Related to Visual Studio .NET, except for applications in Java</a:t>
            </a:r>
          </a:p>
          <a:p>
            <a:pPr lvl="1" eaLnBrk="1" hangingPunct="1"/>
            <a:endParaRPr lang="en-US" altLang="en-US" sz="200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oter Placeholder 3">
            <a:extLst>
              <a:ext uri="{FF2B5EF4-FFF2-40B4-BE49-F238E27FC236}">
                <a16:creationId xmlns:a16="http://schemas.microsoft.com/office/drawing/2014/main" id="{5B291E5A-03C6-9594-D5BB-F4291FF5ED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68611" name="Slide Number Placeholder 4">
            <a:extLst>
              <a:ext uri="{FF2B5EF4-FFF2-40B4-BE49-F238E27FC236}">
                <a16:creationId xmlns:a16="http://schemas.microsoft.com/office/drawing/2014/main" id="{97FC2E02-6169-8994-EA94-80AB18F0D8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19BEC4D0-3FC3-6447-9B71-FE309B2B1E32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52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8612" name="Rectangle 2">
            <a:extLst>
              <a:ext uri="{FF2B5EF4-FFF2-40B4-BE49-F238E27FC236}">
                <a16:creationId xmlns:a16="http://schemas.microsoft.com/office/drawing/2014/main" id="{026E71C7-DD14-BD35-9EB6-E43C6BDBA9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Summary</a:t>
            </a:r>
          </a:p>
        </p:txBody>
      </p:sp>
      <p:sp>
        <p:nvSpPr>
          <p:cNvPr id="68613" name="Rectangle 3">
            <a:extLst>
              <a:ext uri="{FF2B5EF4-FFF2-40B4-BE49-F238E27FC236}">
                <a16:creationId xmlns:a16="http://schemas.microsoft.com/office/drawing/2014/main" id="{5FB13891-68AB-6460-EE89-33098630AC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30580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/>
              <a:t>The study of programming languages is valuable for a number of reasons: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/>
              <a:t>Increase our capacity to use different constructs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/>
              <a:t>Enable us to choose languages more intelligently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/>
              <a:t>Makes learning new languages easier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/>
              <a:t>Most important criteria for evaluating programming languages include: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/>
              <a:t>Readability, writability, reliability, cost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/>
              <a:t>Major influences on language design have been machine architecture and software development methodologies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/>
              <a:t>The major methods of implementing programming languages are: compilation, pure interpretation, and hybrid implementation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3">
            <a:extLst>
              <a:ext uri="{FF2B5EF4-FFF2-40B4-BE49-F238E27FC236}">
                <a16:creationId xmlns:a16="http://schemas.microsoft.com/office/drawing/2014/main" id="{8198C5DA-5492-D272-68EF-8081BCD559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21507" name="Slide Number Placeholder 4">
            <a:extLst>
              <a:ext uri="{FF2B5EF4-FFF2-40B4-BE49-F238E27FC236}">
                <a16:creationId xmlns:a16="http://schemas.microsoft.com/office/drawing/2014/main" id="{B4EED9BD-DECB-521C-C983-EA40FA2E4D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F0E45D83-A2F8-A84C-85FF-666B67C2132B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1508" name="Rectangle 2">
            <a:extLst>
              <a:ext uri="{FF2B5EF4-FFF2-40B4-BE49-F238E27FC236}">
                <a16:creationId xmlns:a16="http://schemas.microsoft.com/office/drawing/2014/main" id="{5328B104-AAD0-4910-3F8E-847C993F1C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Evaluation Criteria: Reliability</a:t>
            </a:r>
          </a:p>
        </p:txBody>
      </p:sp>
      <p:sp>
        <p:nvSpPr>
          <p:cNvPr id="21509" name="Rectangle 3">
            <a:extLst>
              <a:ext uri="{FF2B5EF4-FFF2-40B4-BE49-F238E27FC236}">
                <a16:creationId xmlns:a16="http://schemas.microsoft.com/office/drawing/2014/main" id="{BDDB7578-96F2-32C6-832F-DE257BF14F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8067" y="1371600"/>
            <a:ext cx="8153400" cy="4572000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Reliability:</a:t>
            </a:r>
          </a:p>
          <a:p>
            <a:pPr lvl="1" eaLnBrk="1" hangingPunct="1"/>
            <a:r>
              <a:rPr lang="en-US" altLang="en-US" sz="2000" dirty="0"/>
              <a:t>Language should help you avoid errors</a:t>
            </a:r>
          </a:p>
          <a:p>
            <a:pPr lvl="1" eaLnBrk="1" hangingPunct="1"/>
            <a:r>
              <a:rPr lang="en-US" altLang="en-US" sz="2000" dirty="0"/>
              <a:t>If you make an error, it should be immediately obvious</a:t>
            </a:r>
          </a:p>
          <a:p>
            <a:pPr eaLnBrk="1" hangingPunct="1"/>
            <a:r>
              <a:rPr lang="en-US" altLang="en-US" sz="2400" dirty="0"/>
              <a:t>Type checking</a:t>
            </a:r>
          </a:p>
          <a:p>
            <a:pPr lvl="1" eaLnBrk="1" hangingPunct="1"/>
            <a:r>
              <a:rPr lang="en-US" altLang="en-US" sz="1800" dirty="0"/>
              <a:t>Testing for type errors</a:t>
            </a:r>
          </a:p>
          <a:p>
            <a:pPr eaLnBrk="1" hangingPunct="1"/>
            <a:r>
              <a:rPr lang="en-US" altLang="en-US" sz="2400" dirty="0"/>
              <a:t>Exception handling</a:t>
            </a:r>
          </a:p>
          <a:p>
            <a:pPr lvl="1" eaLnBrk="1" hangingPunct="1"/>
            <a:r>
              <a:rPr lang="en-US" altLang="en-US" sz="1800" dirty="0"/>
              <a:t>Intercept run-time errors and take corrective measures</a:t>
            </a:r>
          </a:p>
          <a:p>
            <a:pPr eaLnBrk="1" hangingPunct="1"/>
            <a:r>
              <a:rPr lang="en-US" altLang="en-US" sz="2400" dirty="0"/>
              <a:t>Aliasing</a:t>
            </a:r>
          </a:p>
          <a:p>
            <a:pPr lvl="1" eaLnBrk="1" hangingPunct="1"/>
            <a:r>
              <a:rPr lang="en-US" altLang="en-US" sz="1800" dirty="0"/>
              <a:t>Presence of two or more distinct referencing methods for the same memory location</a:t>
            </a:r>
          </a:p>
          <a:p>
            <a:pPr eaLnBrk="1" hangingPunct="1"/>
            <a:r>
              <a:rPr lang="en-US" altLang="en-US" sz="2400" dirty="0"/>
              <a:t>Readability and writability</a:t>
            </a:r>
          </a:p>
          <a:p>
            <a:pPr lvl="1" eaLnBrk="1" hangingPunct="1"/>
            <a:r>
              <a:rPr lang="en-US" altLang="en-US" sz="1800" dirty="0"/>
              <a:t>A language that does not support “natural” ways of expressing an algorithm will require the use  of “unnatural” approaches, and hence reduced reliability</a:t>
            </a:r>
          </a:p>
          <a:p>
            <a:pPr lvl="1" eaLnBrk="1" hangingPunct="1"/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3">
            <a:extLst>
              <a:ext uri="{FF2B5EF4-FFF2-40B4-BE49-F238E27FC236}">
                <a16:creationId xmlns:a16="http://schemas.microsoft.com/office/drawing/2014/main" id="{18406AD8-950C-4AAC-F672-13586487BF5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23555" name="Slide Number Placeholder 4">
            <a:extLst>
              <a:ext uri="{FF2B5EF4-FFF2-40B4-BE49-F238E27FC236}">
                <a16:creationId xmlns:a16="http://schemas.microsoft.com/office/drawing/2014/main" id="{C7AC0772-D241-8A1D-F0B2-67521A7542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FDDCCFAD-B822-9E47-9BD9-0DF312423B1F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3556" name="Rectangle 2">
            <a:extLst>
              <a:ext uri="{FF2B5EF4-FFF2-40B4-BE49-F238E27FC236}">
                <a16:creationId xmlns:a16="http://schemas.microsoft.com/office/drawing/2014/main" id="{D4B887C3-232A-9193-AA19-61A47F0AEB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Evaluation Criteria: Cost</a:t>
            </a:r>
          </a:p>
        </p:txBody>
      </p:sp>
      <p:sp>
        <p:nvSpPr>
          <p:cNvPr id="23557" name="Rectangle 3">
            <a:extLst>
              <a:ext uri="{FF2B5EF4-FFF2-40B4-BE49-F238E27FC236}">
                <a16:creationId xmlns:a16="http://schemas.microsoft.com/office/drawing/2014/main" id="{26C72BF1-7FA1-D1BD-4694-ACFD2BB984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153400" cy="4876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dirty="0"/>
              <a:t>What are some example “costs”?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Training programmers to use the language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Writing programs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(depends on the domain --- “right tool for job”)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Executing programs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Performance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Reliability: poor reliability leads to high costs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Maintaining programs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Readability is a big factor 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3">
            <a:extLst>
              <a:ext uri="{FF2B5EF4-FFF2-40B4-BE49-F238E27FC236}">
                <a16:creationId xmlns:a16="http://schemas.microsoft.com/office/drawing/2014/main" id="{3016A2E7-46C1-6EE8-5FB5-B9040B63079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25603" name="Slide Number Placeholder 4">
            <a:extLst>
              <a:ext uri="{FF2B5EF4-FFF2-40B4-BE49-F238E27FC236}">
                <a16:creationId xmlns:a16="http://schemas.microsoft.com/office/drawing/2014/main" id="{C89EF253-5BD0-6336-60A0-AE32A5F83C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E8550F64-FCB5-834D-BC24-9938D983F15D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5604" name="Rectangle 2">
            <a:extLst>
              <a:ext uri="{FF2B5EF4-FFF2-40B4-BE49-F238E27FC236}">
                <a16:creationId xmlns:a16="http://schemas.microsoft.com/office/drawing/2014/main" id="{9504C8D9-99F5-7828-4C3F-6B3A8F5188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Evaluation Criteria: Others</a:t>
            </a:r>
          </a:p>
        </p:txBody>
      </p:sp>
      <p:sp>
        <p:nvSpPr>
          <p:cNvPr id="25605" name="Rectangle 3">
            <a:extLst>
              <a:ext uri="{FF2B5EF4-FFF2-40B4-BE49-F238E27FC236}">
                <a16:creationId xmlns:a16="http://schemas.microsoft.com/office/drawing/2014/main" id="{AA469C1B-6BE5-E255-9B80-4A2B4D2F79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Portability</a:t>
            </a:r>
          </a:p>
          <a:p>
            <a:pPr lvl="1" eaLnBrk="1" hangingPunct="1"/>
            <a:r>
              <a:rPr lang="en-US" altLang="en-US" dirty="0"/>
              <a:t>The ease with which programs can be moved from one implementation to another</a:t>
            </a:r>
          </a:p>
          <a:p>
            <a:pPr eaLnBrk="1" hangingPunct="1"/>
            <a:r>
              <a:rPr lang="en-US" altLang="en-US" dirty="0"/>
              <a:t>Generality</a:t>
            </a:r>
          </a:p>
          <a:p>
            <a:pPr lvl="1" eaLnBrk="1" hangingPunct="1"/>
            <a:r>
              <a:rPr lang="en-US" altLang="en-US" dirty="0"/>
              <a:t>The applicability to a wide range of applications</a:t>
            </a:r>
          </a:p>
          <a:p>
            <a:pPr eaLnBrk="1" hangingPunct="1"/>
            <a:r>
              <a:rPr lang="en-US" altLang="en-US" dirty="0"/>
              <a:t>Well-</a:t>
            </a:r>
            <a:r>
              <a:rPr lang="en-US" altLang="en-US" dirty="0" err="1"/>
              <a:t>definedness</a:t>
            </a:r>
            <a:endParaRPr lang="en-US" altLang="en-US" dirty="0"/>
          </a:p>
          <a:p>
            <a:pPr lvl="1" eaLnBrk="1" hangingPunct="1"/>
            <a:r>
              <a:rPr lang="en-US" altLang="en-US" dirty="0"/>
              <a:t>The completeness and precision of the language’s official definition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3">
            <a:extLst>
              <a:ext uri="{FF2B5EF4-FFF2-40B4-BE49-F238E27FC236}">
                <a16:creationId xmlns:a16="http://schemas.microsoft.com/office/drawing/2014/main" id="{3016A2E7-46C1-6EE8-5FB5-B9040B63079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25603" name="Slide Number Placeholder 4">
            <a:extLst>
              <a:ext uri="{FF2B5EF4-FFF2-40B4-BE49-F238E27FC236}">
                <a16:creationId xmlns:a16="http://schemas.microsoft.com/office/drawing/2014/main" id="{C89EF253-5BD0-6336-60A0-AE32A5F83C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E8550F64-FCB5-834D-BC24-9938D983F15D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5604" name="Rectangle 2">
            <a:extLst>
              <a:ext uri="{FF2B5EF4-FFF2-40B4-BE49-F238E27FC236}">
                <a16:creationId xmlns:a16="http://schemas.microsoft.com/office/drawing/2014/main" id="{9504C8D9-99F5-7828-4C3F-6B3A8F5188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Tradeoffs</a:t>
            </a:r>
          </a:p>
        </p:txBody>
      </p:sp>
      <p:sp>
        <p:nvSpPr>
          <p:cNvPr id="25605" name="Rectangle 3">
            <a:extLst>
              <a:ext uri="{FF2B5EF4-FFF2-40B4-BE49-F238E27FC236}">
                <a16:creationId xmlns:a16="http://schemas.microsoft.com/office/drawing/2014/main" id="{AA469C1B-6BE5-E255-9B80-4A2B4D2F79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How does improving one area affect others?</a:t>
            </a:r>
          </a:p>
          <a:p>
            <a:pPr eaLnBrk="1" hangingPunct="1"/>
            <a:r>
              <a:rPr lang="en-US" altLang="en-US" dirty="0"/>
              <a:t>Readability vs. Writability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7A42D-7EEC-2F4C-68B8-A223F8D92E6E}"/>
              </a:ext>
            </a:extLst>
          </p:cNvPr>
          <p:cNvSpPr txBox="1"/>
          <p:nvPr/>
        </p:nvSpPr>
        <p:spPr>
          <a:xfrm>
            <a:off x="1134536" y="2754489"/>
            <a:ext cx="2469444" cy="132343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use v5.10; </a:t>
            </a:r>
          </a:p>
          <a:p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while (&lt;STDIN&gt;) { </a:t>
            </a:r>
          </a:p>
          <a:p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 chomp; </a:t>
            </a:r>
          </a:p>
          <a:p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 say if (/z/) </a:t>
            </a:r>
          </a:p>
          <a:p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}</a:t>
            </a:r>
            <a:endParaRPr lang="en-US" sz="2000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51C4BE-B954-6D51-03DD-EFB504403BF2}"/>
              </a:ext>
            </a:extLst>
          </p:cNvPr>
          <p:cNvSpPr txBox="1"/>
          <p:nvPr/>
        </p:nvSpPr>
        <p:spPr>
          <a:xfrm>
            <a:off x="4754036" y="2743200"/>
            <a:ext cx="3132664" cy="2062103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use v5.10; </a:t>
            </a:r>
          </a:p>
          <a:p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while ($_ = &lt;STDIN&gt;) </a:t>
            </a:r>
          </a:p>
          <a:p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{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chomp $_;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if ($_ =~ /MATCH/) {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  </a:t>
            </a: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say $_;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} </a:t>
            </a:r>
          </a:p>
          <a:p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}</a:t>
            </a:r>
            <a:endParaRPr lang="en-US" sz="1600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187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 uiExpand="1" build="p"/>
      <p:bldP spid="2" grpId="0" animBg="1"/>
      <p:bldP spid="3" grpId="0" animBg="1"/>
    </p:bldLst>
  </p:timing>
</p:sld>
</file>

<file path=ppt/theme/theme1.xml><?xml version="1.0" encoding="utf-8"?>
<a:theme xmlns:a="http://schemas.openxmlformats.org/drawingml/2006/main" name="sebesta">
  <a:themeElements>
    <a:clrScheme name="sebes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ebesta">
      <a:majorFont>
        <a:latin typeface="Lucida Sans Unicode"/>
        <a:ea typeface="Lucida Sans Unicode"/>
        <a:cs typeface="Lucida Sans Unicode"/>
      </a:majorFont>
      <a:minorFont>
        <a:latin typeface="Lucida Sans Unicode"/>
        <a:ea typeface="Lucida Sans Unicode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sebes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bes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bes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bes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bes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bes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bes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bes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bes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bes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bes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bes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black_gvsu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DF7E34DE-3D47-6844-B19D-28255483F585}" vid="{23B31B60-A4DA-E34C-B868-DC306D407C39}"/>
    </a:ext>
  </a:ext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sebesta2</Template>
  <TotalTime>20487</TotalTime>
  <Words>3243</Words>
  <Application>Microsoft Macintosh PowerPoint</Application>
  <PresentationFormat>On-screen Show (4:3)</PresentationFormat>
  <Paragraphs>551</Paragraphs>
  <Slides>52</Slides>
  <Notes>38</Notes>
  <HiddenSlides>1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52</vt:i4>
      </vt:variant>
    </vt:vector>
  </HeadingPairs>
  <TitlesOfParts>
    <vt:vector size="66" baseType="lpstr">
      <vt:lpstr>Arial</vt:lpstr>
      <vt:lpstr>Calibri</vt:lpstr>
      <vt:lpstr>Calibri Light</vt:lpstr>
      <vt:lpstr>Courier</vt:lpstr>
      <vt:lpstr>Courier New</vt:lpstr>
      <vt:lpstr>Lucida Sans Unicode</vt:lpstr>
      <vt:lpstr>Menlo</vt:lpstr>
      <vt:lpstr>Times</vt:lpstr>
      <vt:lpstr>Times New Roman</vt:lpstr>
      <vt:lpstr>sebesta</vt:lpstr>
      <vt:lpstr>2_Custom Design</vt:lpstr>
      <vt:lpstr>1_Custom Design</vt:lpstr>
      <vt:lpstr>Custom Design</vt:lpstr>
      <vt:lpstr>black_gvsu</vt:lpstr>
      <vt:lpstr>Chapter 1</vt:lpstr>
      <vt:lpstr>Language Evaluation Criteria</vt:lpstr>
      <vt:lpstr>Evaluation Criteria: Readability</vt:lpstr>
      <vt:lpstr>Evaluation Criteria: Readability</vt:lpstr>
      <vt:lpstr>Evaluation Criteria: Writability</vt:lpstr>
      <vt:lpstr>Evaluation Criteria: Reliability</vt:lpstr>
      <vt:lpstr>Evaluation Criteria: Cost</vt:lpstr>
      <vt:lpstr>Evaluation Criteria: Others</vt:lpstr>
      <vt:lpstr>Tradeoffs</vt:lpstr>
      <vt:lpstr>Tradeoffs</vt:lpstr>
      <vt:lpstr>Language Design Trade-Offs</vt:lpstr>
      <vt:lpstr>Origins of Modern Programming Languages</vt:lpstr>
      <vt:lpstr>Assembly the obvious next step</vt:lpstr>
      <vt:lpstr>Next steps: Fortran, C, etc. </vt:lpstr>
      <vt:lpstr>Compilation vs. Interpretation</vt:lpstr>
      <vt:lpstr>Pure Interpretation</vt:lpstr>
      <vt:lpstr>Compilation vs. Interpretation</vt:lpstr>
      <vt:lpstr>Pure Interpretation Process</vt:lpstr>
      <vt:lpstr>Pure Interpretation</vt:lpstr>
      <vt:lpstr>Hybrid</vt:lpstr>
      <vt:lpstr>Hybrid Implementation Systems</vt:lpstr>
      <vt:lpstr>Hybrid Implementation Process</vt:lpstr>
      <vt:lpstr>Compilation</vt:lpstr>
      <vt:lpstr>The Compilation Process</vt:lpstr>
      <vt:lpstr>Another view of Compilation</vt:lpstr>
      <vt:lpstr>An Overview of Compilation</vt:lpstr>
      <vt:lpstr>An Overview of Compilation</vt:lpstr>
      <vt:lpstr>An Overview of Compilation</vt:lpstr>
      <vt:lpstr>Static vs. Dynamic typing</vt:lpstr>
      <vt:lpstr>PowerPoint Presentation</vt:lpstr>
      <vt:lpstr>PowerPoint Presentation</vt:lpstr>
      <vt:lpstr>Instruction</vt:lpstr>
      <vt:lpstr>Influences on Language Design</vt:lpstr>
      <vt:lpstr>Computer Architecture Influence</vt:lpstr>
      <vt:lpstr>The von Neumann Architecture</vt:lpstr>
      <vt:lpstr>The von Neumann Architecture</vt:lpstr>
      <vt:lpstr>Programming Methodologies Influences</vt:lpstr>
      <vt:lpstr>Language Categories</vt:lpstr>
      <vt:lpstr>Implementation Methods</vt:lpstr>
      <vt:lpstr>Layered View of Computer</vt:lpstr>
      <vt:lpstr>Compilation</vt:lpstr>
      <vt:lpstr>The Compilation Process</vt:lpstr>
      <vt:lpstr>Additional Compilation Terminologies</vt:lpstr>
      <vt:lpstr>Von Neumann Bottleneck</vt:lpstr>
      <vt:lpstr>Pure Interpretation</vt:lpstr>
      <vt:lpstr>Pure Interpretation Process</vt:lpstr>
      <vt:lpstr>Hybrid Implementation Systems</vt:lpstr>
      <vt:lpstr>Hybrid Implementation Process</vt:lpstr>
      <vt:lpstr>Just-in-Time Implementation Systems</vt:lpstr>
      <vt:lpstr>Preprocessors</vt:lpstr>
      <vt:lpstr>Programming Environments</vt:lpstr>
      <vt:lpstr>Summary</vt:lpstr>
    </vt:vector>
  </TitlesOfParts>
  <Company>Pearson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David Garrett</dc:creator>
  <cp:lastModifiedBy>Zachary Kurmas</cp:lastModifiedBy>
  <cp:revision>149</cp:revision>
  <dcterms:created xsi:type="dcterms:W3CDTF">2003-08-01T12:29:19Z</dcterms:created>
  <dcterms:modified xsi:type="dcterms:W3CDTF">2023-01-17T14:55:34Z</dcterms:modified>
</cp:coreProperties>
</file>