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8" r:id="rId3"/>
    <p:sldId id="260" r:id="rId4"/>
    <p:sldId id="261" r:id="rId5"/>
    <p:sldId id="262" r:id="rId6"/>
    <p:sldId id="264" r:id="rId7"/>
    <p:sldId id="305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311" r:id="rId18"/>
    <p:sldId id="316" r:id="rId19"/>
    <p:sldId id="275" r:id="rId20"/>
    <p:sldId id="317" r:id="rId21"/>
    <p:sldId id="276" r:id="rId22"/>
    <p:sldId id="277" r:id="rId23"/>
    <p:sldId id="278" r:id="rId24"/>
    <p:sldId id="279" r:id="rId25"/>
    <p:sldId id="280" r:id="rId26"/>
    <p:sldId id="289" r:id="rId27"/>
    <p:sldId id="290" r:id="rId28"/>
    <p:sldId id="291" r:id="rId29"/>
    <p:sldId id="292" r:id="rId30"/>
    <p:sldId id="314" r:id="rId31"/>
    <p:sldId id="315" r:id="rId32"/>
    <p:sldId id="318" r:id="rId33"/>
    <p:sldId id="319" r:id="rId34"/>
    <p:sldId id="306" r:id="rId35"/>
    <p:sldId id="307" r:id="rId36"/>
    <p:sldId id="320" r:id="rId37"/>
    <p:sldId id="308" r:id="rId38"/>
    <p:sldId id="309" r:id="rId39"/>
    <p:sldId id="310" r:id="rId40"/>
    <p:sldId id="293" r:id="rId41"/>
    <p:sldId id="297" r:id="rId42"/>
    <p:sldId id="298" r:id="rId43"/>
    <p:sldId id="299" r:id="rId44"/>
    <p:sldId id="300" r:id="rId45"/>
    <p:sldId id="301" r:id="rId46"/>
    <p:sldId id="302" r:id="rId47"/>
    <p:sldId id="304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2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48" autoAdjust="0"/>
    <p:restoredTop sz="94670" autoAdjust="0"/>
  </p:normalViewPr>
  <p:slideViewPr>
    <p:cSldViewPr>
      <p:cViewPr varScale="1">
        <p:scale>
          <a:sx n="95" d="100"/>
          <a:sy n="95" d="100"/>
        </p:scale>
        <p:origin x="200" y="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2976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31BD10E-91E8-EC89-BEAD-7DDFE5944F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18322E-9178-755E-5DF9-7B725E5A2F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5004C2A-5090-7344-A0E4-2CBEC8E77816}" type="datetimeFigureOut">
              <a:rPr lang="en-US"/>
              <a:pPr>
                <a:defRPr/>
              </a:pPr>
              <a:t>1/28/23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66E192-A5FF-ED1F-35BC-1442D9A375D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EE1299-DAAD-9057-35B2-94AD07BED24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C89E6B-261C-6442-A4F7-B2C4ACFE8B0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E6CE95D-71BF-3296-2541-031F092CB3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D8E192A-C610-3CEA-1AF6-38D9D00294B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7ECE5A4B-2D64-FC07-6F60-287B38908E1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3604A956-F4A2-B8FC-10FB-99AADAADD7B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573A858-A0E1-8794-A274-64EC0547F92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F5BB4EE6-0D39-BDF4-9321-ABD9E4726C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ADC2F1-A66E-DC49-A7FD-1C8BE0F084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0BC47AB-4788-BC3C-74D6-653DA49196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E397590F-3476-CB47-B670-9246C6229C9A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7B8BDEEE-569D-73F0-8600-EDB2AA0F07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9863EFF-E8E8-188C-C510-B75765CB9A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987FA374-6476-4D3D-517F-160854EA53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57C54CC2-E194-F04C-A021-97833EBA1B91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094D14FA-03BF-8FC8-910A-B58DC23C3A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B8E45556-75A0-DE7B-CE0E-957F6A4424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2571BA41-26FD-F6F2-2C22-4F99DEE05C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BC8A1665-8BB5-924A-8C87-D98A6863FE10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69D9554F-DA0B-C5B4-D3C1-815DEC7784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98CF961B-ECD5-9F73-5A1F-CCCBC5D78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AFED8CF7-2AE7-500B-EADA-A47EA5D792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A9B1A56D-D344-1749-B7E0-1C2311DE97D1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E4EEDECC-3493-D1E9-9B75-0151220287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7E2E4CFA-5C2C-ADC4-3905-A75F56650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DBB7434-F296-2EA6-FB68-20867A0D66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92F52F4E-84F6-0942-B1A0-3B7AD7A48132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02B6643D-592E-1D70-04DB-A4369AD8D4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5C1F384D-F2C7-4E9C-0018-4470B42B44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ADE1382D-F069-A394-34C8-1714DD1212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1CBE30A4-DED5-EA4F-8324-71C33F0F348D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78326DA0-994B-9F4F-F65C-2CFCA7E53E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E1D0345-710B-C45F-9CA7-10B965DE87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07633FB9-B74D-35FC-9007-D1AC11532F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247B2380-E29C-C14E-A42C-4850F8778720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417EA40D-E973-A1CB-BC40-C3B82A421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C502DA4B-8CE0-145A-F9BC-90BCE83478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99C969B5-7917-04F2-09DD-2CD17C0B84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2853CC34-44E8-A64F-9875-241CE4DD02F9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DA43C512-79D7-C148-D89E-1F72A5E7E1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0BCF6440-D1EF-BBF8-DF01-A59706580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99C969B5-7917-04F2-09DD-2CD17C0B84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2853CC34-44E8-A64F-9875-241CE4DD02F9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DA43C512-79D7-C148-D89E-1F72A5E7E1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0BCF6440-D1EF-BBF8-DF01-A59706580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9172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9EEF372E-FE31-A678-7430-C8F9187FAF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94FBFE80-CB1B-9540-A431-142D60366555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AB132ACE-0344-546F-B1ED-A6552E1F84D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3ECC3E72-172B-657F-842D-F7DFF4F07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0077D474-9FBF-8518-33A1-BC948CC8B0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0E854795-4828-F04D-8CAB-75049CA9A4D6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3B2C5588-1F28-736B-4103-A6F2A59479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9811192E-59DD-2AEE-4646-97C171CCB9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E2B9419F-9C2B-4CE2-E68E-D786BAECBC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33121386-F0A8-BD49-AE47-0ACEED8F89EF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10C307AC-1500-D679-4768-3489327754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0AFE955-A033-25D2-5348-7DC2E5D3D4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A42F0C70-8D0D-5F25-E106-0F628373A8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4FB4CD5C-9430-5B47-96F1-AA3639FBFFC3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BF610FB2-9FE0-7410-F150-E91149E794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61445203-8D5C-AE70-F595-E5DFEBF3FC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DD4F13B6-46C3-2037-1CC1-7929D011FD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FD72F0E4-CC4E-CC4F-8279-289B40AE06AE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47107" name="Rectangle 2">
            <a:extLst>
              <a:ext uri="{FF2B5EF4-FFF2-40B4-BE49-F238E27FC236}">
                <a16:creationId xmlns:a16="http://schemas.microsoft.com/office/drawing/2014/main" id="{E30CD0CB-2AFE-416B-AC82-2E89210F5A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BC96ECBD-CD51-B3D4-F8C4-260401C5F4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328BE043-6A78-9C62-8BBB-26E47AC389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A2BC79F5-D1B2-8F4A-B4CD-3BEDC550A392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2BA06DD3-F33B-20B3-EA13-966D3E7F2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7824C012-872D-44D5-A26B-883635C98F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05843C35-CB00-BC4C-99FE-805EFC3AB2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7705E32E-9767-5149-9848-D3314A7F4791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BA3662FB-BD9A-5994-453B-AF5B6C77E6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4935F881-97D4-7FF0-BEBA-9573D6BC7A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6D9A6B88-E0F6-9B7C-03DF-400908D336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C9C51D64-BE86-7A43-A2DB-8AAF3549B1F4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91CF8AB7-22BE-26FE-D816-B5AE1553EC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A7C40305-7D3E-AD87-F5AD-EF90C7814C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D5E7AEFA-536F-E186-3AA5-0DE4810087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884F7051-90E4-A649-9A79-83F04097CB53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711B11E1-DBD4-CC18-7230-7758CC856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48527836-6234-D022-25F1-EDE0973B81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34F08EE4-119B-DD5B-E0A5-3A63A728FA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56B80C47-8A58-7449-8133-A01E6966012B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F6F53A2D-4E81-1335-D145-6948A223C2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13D20BEC-7C02-4784-0C87-029B4980D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ADC2F1-A66E-DC49-A7FD-1C8BE0F0844E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59358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2A580940-BA71-1FA9-749C-4D5CC9BFBD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33D3DDA8-51FC-734F-A055-067D74C82601}" type="slidenum">
              <a:rPr lang="en-US" altLang="en-US" sz="1200"/>
              <a:pPr/>
              <a:t>40</a:t>
            </a:fld>
            <a:endParaRPr lang="en-US" altLang="en-US" sz="1200"/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B60642DE-3521-547B-BCEA-64CD8961DC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980D9EE9-6E91-CF53-DAC8-FB2BB4DB72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095BD259-1C2C-585C-1F79-261CD15957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73CE8FFF-6B07-A44E-BF4E-057DFEBE6129}" type="slidenum">
              <a:rPr lang="en-US" altLang="en-US" sz="1200"/>
              <a:pPr/>
              <a:t>41</a:t>
            </a:fld>
            <a:endParaRPr lang="en-US" altLang="en-US" sz="1200"/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7E204325-C438-CCBE-F1BA-B011FB3A2D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ED81F389-0689-5B31-D887-C99FB3EE72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3EFDBCA7-FE42-52BB-7E1C-CAF377474A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7650E48F-73FC-1043-851F-66580BDE8F47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82A630F-DD30-3971-B967-B095FDB286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505BF17-5D79-7EEB-8022-E0D70A378A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:a16="http://schemas.microsoft.com/office/drawing/2014/main" id="{E44379B8-67B5-083E-EAC6-B9BFA86B5E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B5131131-934E-3243-B223-4E080E11AA2D}" type="slidenum">
              <a:rPr lang="en-US" altLang="en-US" sz="1200"/>
              <a:pPr/>
              <a:t>42</a:t>
            </a:fld>
            <a:endParaRPr lang="en-US" altLang="en-US" sz="1200"/>
          </a:p>
        </p:txBody>
      </p:sp>
      <p:sp>
        <p:nvSpPr>
          <p:cNvPr id="70659" name="Rectangle 2">
            <a:extLst>
              <a:ext uri="{FF2B5EF4-FFF2-40B4-BE49-F238E27FC236}">
                <a16:creationId xmlns:a16="http://schemas.microsoft.com/office/drawing/2014/main" id="{78D47A9B-8FA8-EA05-E610-7FFFAA35C8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>
            <a:extLst>
              <a:ext uri="{FF2B5EF4-FFF2-40B4-BE49-F238E27FC236}">
                <a16:creationId xmlns:a16="http://schemas.microsoft.com/office/drawing/2014/main" id="{F7830CA7-31E2-2FD4-8258-67F502B21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:a16="http://schemas.microsoft.com/office/drawing/2014/main" id="{E570FBEC-D816-9880-F35D-ECEB43E577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B32B48A7-81A9-D440-8981-6EBA65E3BE1E}" type="slidenum">
              <a:rPr lang="en-US" altLang="en-US" sz="1200"/>
              <a:pPr/>
              <a:t>43</a:t>
            </a:fld>
            <a:endParaRPr lang="en-US" altLang="en-US" sz="1200"/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3E8CD838-0BD2-C0BE-2DFB-814C65E4C6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>
            <a:extLst>
              <a:ext uri="{FF2B5EF4-FFF2-40B4-BE49-F238E27FC236}">
                <a16:creationId xmlns:a16="http://schemas.microsoft.com/office/drawing/2014/main" id="{BEA19327-0425-E171-7FEE-C13F533285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082EB09F-F794-21F0-CB55-6AA2FCFFA8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580D1647-D030-234F-8D07-7F2CCAA76D13}" type="slidenum">
              <a:rPr lang="en-US" altLang="en-US" sz="1200"/>
              <a:pPr/>
              <a:t>44</a:t>
            </a:fld>
            <a:endParaRPr lang="en-US" altLang="en-US" sz="1200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5E4CF09F-7E97-D7B1-95D8-464F033123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07426F6D-348E-B38E-6CAE-6C44F3B76C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AA27A1DE-46A6-7B26-2FCD-6C96177882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986D08A5-2F2D-8F40-9614-2B37BDC4796C}" type="slidenum">
              <a:rPr lang="en-US" altLang="en-US" sz="1200"/>
              <a:pPr/>
              <a:t>45</a:t>
            </a:fld>
            <a:endParaRPr lang="en-US" altLang="en-US" sz="1200"/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4B7DC5B2-DCBE-C7E0-EC3A-185C01F43F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9EDD6023-C2C1-9BFF-3BD3-B3A7AB4DD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CABB8AED-788F-E023-A23A-77E4208760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7D6543F1-25C9-DC4D-BBE5-9A2A6992EC0E}" type="slidenum">
              <a:rPr lang="en-US" altLang="en-US" sz="1200"/>
              <a:pPr/>
              <a:t>46</a:t>
            </a:fld>
            <a:endParaRPr lang="en-US" altLang="en-US" sz="1200"/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8A1CA975-63F6-6465-5A21-F83F3D3346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446D5D1C-B2B7-987D-1A75-C07F39974D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A5D875D0-ED48-F941-6801-E93479E0CA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87B8E12C-A623-2D48-A275-DCA2D885724E}" type="slidenum">
              <a:rPr lang="en-US" altLang="en-US" sz="1200"/>
              <a:pPr/>
              <a:t>47</a:t>
            </a:fld>
            <a:endParaRPr lang="en-US" altLang="en-US" sz="1200"/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57F38691-1C82-E8A2-EFA1-5A018528F7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EBF0F27D-55BD-D7C4-3484-E8EDC823DC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1A055CAD-388A-A419-4DA7-C96C8E1771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32F7E83A-36E9-6849-9414-B0B56B5D187E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94A520F-4A85-0D9B-F02D-335D4EE739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980D2D99-74CA-779C-4435-F2C380DB94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88EE5AC5-3035-0907-CF78-0C3CCF0B7B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5DF95070-BACB-634E-843C-F7840D51405C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ED47FA39-018F-B9C3-1527-95E5F32A3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34FBAD72-ECC2-4176-A7C1-037FD58239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CBD21CEB-5E74-DB12-1C26-898C751220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233C817B-0AF5-0F4D-AA35-FF395AB638B7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987E233-0E10-0E18-250E-4A37F54EEA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4D1D9560-8115-7FB7-4D0D-C50AD69A5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F52639C-C3CD-3663-BB17-4E0E119F97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A802EAF3-ED5B-EF42-B2EF-AC780562BE29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BE5362A9-57E4-778F-FFAE-AE531291DE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E8341D3C-1CDC-9854-A11A-4A1E5E2196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CD27FB14-88C9-AAAD-0E31-C1F8133016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B3C8CF08-51CC-534B-9F14-9EEB2457AE3E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AA3FBBAF-DEA2-B72F-1F64-172EF45A17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D2CF944-81D6-826E-CA6E-256F0FEA2F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2E812895-5272-8962-F9DD-D105990739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2" charset="0"/>
                <a:cs typeface="Lucida Sans Unicode" panose="020B0602030504020204" pitchFamily="34" charset="0"/>
              </a:defRPr>
            </a:lvl9pPr>
          </a:lstStyle>
          <a:p>
            <a:fld id="{A4252509-AF8D-054F-864B-069C2F2EDE33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B726D99-F7BB-5F0E-BFFD-467814452C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C614CEF0-9E4E-3EA1-E277-8F6862870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MX" altLang="en-US">
              <a:latin typeface="Times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BD89C535-22A0-7923-1082-55738A5B3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3775" y="6564313"/>
            <a:ext cx="15589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algn="r">
              <a:defRPr/>
            </a:pPr>
            <a:r>
              <a:rPr lang="en-US" altLang="en-US" sz="1200">
                <a:latin typeface="Courier" pitchFamily="49" charset="0"/>
              </a:rPr>
              <a:t>ISBN </a:t>
            </a:r>
            <a:r>
              <a:rPr lang="en-US" altLang="en-US" sz="1200"/>
              <a:t>0-321-49362-1</a:t>
            </a:r>
          </a:p>
        </p:txBody>
      </p:sp>
      <p:pic>
        <p:nvPicPr>
          <p:cNvPr id="3" name="Picture 8">
            <a:extLst>
              <a:ext uri="{FF2B5EF4-FFF2-40B4-BE49-F238E27FC236}">
                <a16:creationId xmlns:a16="http://schemas.microsoft.com/office/drawing/2014/main" id="{53FB66BA-B9BA-E357-5308-6B0880EC34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863" y="0"/>
            <a:ext cx="5545137" cy="656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371600"/>
            <a:ext cx="3657600" cy="1143000"/>
          </a:xfrm>
        </p:spPr>
        <p:txBody>
          <a:bodyPr/>
          <a:lstStyle>
            <a:lvl1pPr>
              <a:defRPr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276600"/>
            <a:ext cx="3657600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CC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1">
            <a:extLst>
              <a:ext uri="{FF2B5EF4-FFF2-40B4-BE49-F238E27FC236}">
                <a16:creationId xmlns:a16="http://schemas.microsoft.com/office/drawing/2014/main" id="{7C8EDBFE-FDE6-6E01-B294-472D97CE0B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Slide Number Placeholder 2">
            <a:extLst>
              <a:ext uri="{FF2B5EF4-FFF2-40B4-BE49-F238E27FC236}">
                <a16:creationId xmlns:a16="http://schemas.microsoft.com/office/drawing/2014/main" id="{B2D245A9-F98A-4C20-A277-FE545206C2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6ED7161A-0D3D-F54F-9755-335A8BB0E1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4641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71C9BCF-908D-075A-9125-81BDBD9F56E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614231E-5C23-2E13-E9D4-6E31E31FA83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EBB528DF-EAF2-FF44-A9C3-84B8B39DB2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4997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81000"/>
            <a:ext cx="203835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9626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7C27FA8-9664-701F-9E87-DEFFAFDF152A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DD5445-55B9-6463-70EA-BC88354AA2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83E11D7B-B126-ED45-BA8E-F100EB7C08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306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1C6F46-7998-C079-9F41-078F9117E0F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75F0A3-5DB4-6E0C-2449-319F5928B86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952ED7D0-676A-5647-B652-EB476A38A8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8787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677528-5DB6-EB55-45AA-7F1E19864F1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758E8C-0BBF-D75F-2F02-D02EB500B6C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CD703151-1DF0-CB44-8943-6E296E77AB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834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91D7B8-EB13-7604-B364-50C428605EF1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4D7D67-C741-31CD-DD6E-6E856BE7FE2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9BBA40BA-5D4C-D543-8372-BEABC762A7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042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8AF11F-D8E2-F3C3-B450-F9A181AB7AD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713EE34-48F2-4FDA-3A54-AA17E7505BA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3980C65F-3E05-6E44-929E-EBD592F1BF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750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D9F8682-BDD9-4F86-493C-E7E805F9337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775860A-4BA1-112A-3909-113C306F862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157C2D10-CE5B-7C42-AEFC-A1259F874A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80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AD58841-19C9-0A7A-9A97-FF28379F355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A4DDC52-6D31-C50D-75CB-C33B331BB1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E3EC8B3B-0895-C143-A401-C11524EB76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9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CA4C74-0CEE-6C4E-D6FC-70F61FC1FDC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0ED591F-FBEC-F6D5-7472-4F548CC7C32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DB06C1EC-A8B4-A547-96DF-2A9E21D14A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8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2977D6-16B2-2A08-4711-D7B1F99C193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D8A97FB-6F46-B812-975D-E3180540E7B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1-</a:t>
            </a:r>
            <a:fld id="{99A6D29A-080B-BD44-BD9C-1BF1B99662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632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4023B33-AF84-9495-AA50-B3124DE954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2934053-C8FC-455A-C24C-5B2E98AB87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8153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8E7B6CC3-B5B4-2DCB-4F14-297F2B5DB10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5800" y="62484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0BEACF04-2EC4-17BC-C50C-06AD540428E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r>
              <a:rPr lang="en-US" altLang="en-US"/>
              <a:t>1-</a:t>
            </a:r>
            <a:fld id="{A6E54151-72BF-A447-B132-3D6EA3CDA31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0" name="Line 6">
            <a:extLst>
              <a:ext uri="{FF2B5EF4-FFF2-40B4-BE49-F238E27FC236}">
                <a16:creationId xmlns:a16="http://schemas.microsoft.com/office/drawing/2014/main" id="{D217B57D-6168-CBB0-2F86-E06926AAEEC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5240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DD5FBFAD-B3D3-8320-F5C3-866BDDCF59C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57150">
            <a:solidFill>
              <a:srgbClr val="99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66699"/>
          </a:solidFill>
          <a:latin typeface="Lucida Sans Unicode" pitchFamily="34" charset="0"/>
          <a:ea typeface="Lucida Sans Unicode" pitchFamily="34" charset="0"/>
          <a:cs typeface="Lucida Sans Unicode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666699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666699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accent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>
            <a:extLst>
              <a:ext uri="{FF2B5EF4-FFF2-40B4-BE49-F238E27FC236}">
                <a16:creationId xmlns:a16="http://schemas.microsoft.com/office/drawing/2014/main" id="{012B62E9-37C6-06C7-B220-7C6C575948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5</a:t>
            </a:r>
          </a:p>
        </p:txBody>
      </p:sp>
      <p:sp>
        <p:nvSpPr>
          <p:cNvPr id="5123" name="Rectangle 5">
            <a:extLst>
              <a:ext uri="{FF2B5EF4-FFF2-40B4-BE49-F238E27FC236}">
                <a16:creationId xmlns:a16="http://schemas.microsoft.com/office/drawing/2014/main" id="{10621BDE-8047-2708-04C1-3258E870E76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Names, Bindings, and Scopes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3">
            <a:extLst>
              <a:ext uri="{FF2B5EF4-FFF2-40B4-BE49-F238E27FC236}">
                <a16:creationId xmlns:a16="http://schemas.microsoft.com/office/drawing/2014/main" id="{279A66BA-8C8C-579C-F70E-1D65EE15C7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2531" name="Slide Number Placeholder 4">
            <a:extLst>
              <a:ext uri="{FF2B5EF4-FFF2-40B4-BE49-F238E27FC236}">
                <a16:creationId xmlns:a16="http://schemas.microsoft.com/office/drawing/2014/main" id="{3B2BD051-1711-4C3D-4EE7-94FAA242D0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D182DE4-F1E0-1C49-9905-56BF10803B2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6B01886D-D979-4119-C954-45EE7E2D3A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Variables Attributes</a:t>
            </a: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AFB8A851-C98D-8974-1F11-13A56FA00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tx2"/>
                </a:solidFill>
              </a:rPr>
              <a:t>Name</a:t>
            </a:r>
            <a:r>
              <a:rPr lang="en-US" altLang="en-US" sz="2400" dirty="0"/>
              <a:t> - not all variables have them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chemeClr val="tx2"/>
                </a:solidFill>
              </a:rPr>
              <a:t>Address</a:t>
            </a:r>
            <a:r>
              <a:rPr lang="en-US" altLang="en-US" sz="2400" dirty="0"/>
              <a:t> - the memory address with which it is associated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 variable may have different addresses at different times during execution </a:t>
            </a:r>
            <a:r>
              <a:rPr lang="en-US" altLang="en-US" sz="2000" i="1" dirty="0"/>
              <a:t>(How)?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If two variables can be used to access the same memory location, they are called </a:t>
            </a:r>
            <a:r>
              <a:rPr lang="en-US" altLang="en-US" sz="2000" dirty="0">
                <a:solidFill>
                  <a:schemeClr val="tx2"/>
                </a:solidFill>
              </a:rPr>
              <a:t>aliases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Aliases are created via pointers, reference variables, C and C++ unions</a:t>
            </a:r>
            <a:endParaRPr lang="en-US" altLang="en-US" sz="2000" dirty="0">
              <a:solidFill>
                <a:schemeClr val="tx2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Aliases are harmful to readability (program readers must remember all of them)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But often a fundamental part of passing objects to methods</a:t>
            </a:r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51D9DA83-D665-144C-75CA-3B1B4BB65514}"/>
              </a:ext>
            </a:extLst>
          </p:cNvPr>
          <p:cNvSpPr/>
          <p:nvPr/>
        </p:nvSpPr>
        <p:spPr bwMode="auto">
          <a:xfrm>
            <a:off x="6781800" y="708378"/>
            <a:ext cx="1676400" cy="815622"/>
          </a:xfrm>
          <a:prstGeom prst="wedgeRoundRectCallout">
            <a:avLst>
              <a:gd name="adj1" fmla="val -74705"/>
              <a:gd name="adj2" fmla="val 88798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How?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3">
            <a:extLst>
              <a:ext uri="{FF2B5EF4-FFF2-40B4-BE49-F238E27FC236}">
                <a16:creationId xmlns:a16="http://schemas.microsoft.com/office/drawing/2014/main" id="{2ECC97EB-9817-0E4B-04BD-7CE48E876E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4579" name="Slide Number Placeholder 4">
            <a:extLst>
              <a:ext uri="{FF2B5EF4-FFF2-40B4-BE49-F238E27FC236}">
                <a16:creationId xmlns:a16="http://schemas.microsoft.com/office/drawing/2014/main" id="{DD619300-FC2F-BBC9-8DA6-D8474518A3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C1FCBF9-7BFE-3D4A-8514-96F40B7CF9D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Rectangle 2">
            <a:extLst>
              <a:ext uri="{FF2B5EF4-FFF2-40B4-BE49-F238E27FC236}">
                <a16:creationId xmlns:a16="http://schemas.microsoft.com/office/drawing/2014/main" id="{89E77DE6-6CA3-7A85-C75B-24362AC32E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Variables Attributes (continued)</a:t>
            </a: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2E300B05-ED70-C8F5-DAE4-1EF531440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i="1" dirty="0"/>
              <a:t>Type</a:t>
            </a:r>
            <a:r>
              <a:rPr lang="en-US" altLang="en-US" sz="2400" dirty="0"/>
              <a:t> - determines the </a:t>
            </a:r>
            <a:r>
              <a:rPr lang="en-US" altLang="en-US" sz="2400" u="sng" dirty="0">
                <a:solidFill>
                  <a:srgbClr val="00B050"/>
                </a:solidFill>
              </a:rPr>
              <a:t>range of values </a:t>
            </a:r>
            <a:r>
              <a:rPr lang="en-US" altLang="en-US" sz="2400" dirty="0"/>
              <a:t>of variables and the </a:t>
            </a:r>
            <a:r>
              <a:rPr lang="en-US" altLang="en-US" sz="2400" u="sng" dirty="0">
                <a:solidFill>
                  <a:srgbClr val="00B050"/>
                </a:solidFill>
              </a:rPr>
              <a:t>set of operations </a:t>
            </a:r>
            <a:r>
              <a:rPr lang="en-US" altLang="en-US" sz="2400" dirty="0"/>
              <a:t>that are defined for values of that type; in the case of floating point, type also determines the precision</a:t>
            </a:r>
          </a:p>
          <a:p>
            <a:pPr lvl="1" eaLnBrk="1" hangingPunct="1"/>
            <a:r>
              <a:rPr lang="en-US" altLang="en-US" sz="2000" dirty="0"/>
              <a:t>In other words:  What the bits mean</a:t>
            </a:r>
          </a:p>
          <a:p>
            <a:pPr eaLnBrk="1" hangingPunct="1"/>
            <a:r>
              <a:rPr lang="en-US" altLang="en-US" sz="2400" i="1" dirty="0"/>
              <a:t>Value</a:t>
            </a:r>
            <a:r>
              <a:rPr lang="en-US" altLang="en-US" sz="2400" dirty="0"/>
              <a:t> - the contents of the location with which the variable is associated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- The l-value of a variable is its address</a:t>
            </a:r>
          </a:p>
          <a:p>
            <a:pPr eaLnBrk="1" hangingPunct="1">
              <a:buFontTx/>
              <a:buNone/>
            </a:pPr>
            <a:r>
              <a:rPr lang="en-US" altLang="en-US" sz="2400" dirty="0"/>
              <a:t>   - The </a:t>
            </a:r>
            <a:r>
              <a:rPr lang="en-US" altLang="en-US" sz="2400" dirty="0" err="1"/>
              <a:t>r-value</a:t>
            </a:r>
            <a:r>
              <a:rPr lang="en-US" altLang="en-US" sz="2400" dirty="0"/>
              <a:t> of a variable is its value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3">
            <a:extLst>
              <a:ext uri="{FF2B5EF4-FFF2-40B4-BE49-F238E27FC236}">
                <a16:creationId xmlns:a16="http://schemas.microsoft.com/office/drawing/2014/main" id="{0C325729-B1EB-8CC3-19E2-74D2662D24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6627" name="Slide Number Placeholder 4">
            <a:extLst>
              <a:ext uri="{FF2B5EF4-FFF2-40B4-BE49-F238E27FC236}">
                <a16:creationId xmlns:a16="http://schemas.microsoft.com/office/drawing/2014/main" id="{0C4F3D74-D83B-9C5D-4F3D-62F54C3059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B120228-0BA9-A94B-B081-EB764D427C74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FE8F7582-5F93-294F-4F80-ED3427586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Concept of Binding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2CFC2CF8-E079-AF04-8BEE-404F758C8E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dirty="0"/>
              <a:t>   A </a:t>
            </a:r>
            <a:r>
              <a:rPr lang="en-US" altLang="en-US" i="1" dirty="0"/>
              <a:t>binding</a:t>
            </a:r>
            <a:r>
              <a:rPr lang="en-US" altLang="en-US" dirty="0"/>
              <a:t> is an association between an entity and an attribute, such as between</a:t>
            </a:r>
          </a:p>
          <a:p>
            <a:pPr lvl="1" eaLnBrk="1" hangingPunct="1"/>
            <a:r>
              <a:rPr lang="en-US" altLang="en-US" dirty="0"/>
              <a:t>variable and its type </a:t>
            </a:r>
          </a:p>
          <a:p>
            <a:pPr lvl="1" eaLnBrk="1" hangingPunct="1"/>
            <a:r>
              <a:rPr lang="en-US" altLang="en-US" dirty="0"/>
              <a:t>variable and value, </a:t>
            </a:r>
          </a:p>
          <a:p>
            <a:pPr lvl="1" eaLnBrk="1" hangingPunct="1"/>
            <a:r>
              <a:rPr lang="en-US" altLang="en-US" dirty="0"/>
              <a:t>operation and a symbol</a:t>
            </a:r>
          </a:p>
          <a:p>
            <a:pPr lvl="1" eaLnBrk="1" hangingPunct="1"/>
            <a:r>
              <a:rPr lang="en-US" altLang="en-US" dirty="0"/>
              <a:t>Function name and code</a:t>
            </a:r>
          </a:p>
          <a:p>
            <a:pPr eaLnBrk="1" hangingPunct="1"/>
            <a:r>
              <a:rPr lang="en-US" altLang="en-US" i="1" dirty="0"/>
              <a:t>Binding time</a:t>
            </a:r>
            <a:r>
              <a:rPr lang="en-US" altLang="en-US" dirty="0"/>
              <a:t> is the time at which a binding takes place.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uiExpand="1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3">
            <a:extLst>
              <a:ext uri="{FF2B5EF4-FFF2-40B4-BE49-F238E27FC236}">
                <a16:creationId xmlns:a16="http://schemas.microsoft.com/office/drawing/2014/main" id="{CD80CE90-91D5-6BE3-83DB-01FE1D8215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8675" name="Slide Number Placeholder 4">
            <a:extLst>
              <a:ext uri="{FF2B5EF4-FFF2-40B4-BE49-F238E27FC236}">
                <a16:creationId xmlns:a16="http://schemas.microsoft.com/office/drawing/2014/main" id="{1F606BD0-05DF-E471-67A9-59AB9690C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197B892-F53B-ED46-9D7D-F5848C30F0C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84AA9B5A-7558-36E6-9743-6636A38CC9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Possible Binding Times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0A7265F2-3574-1872-AA22-21073DB314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en-US" sz="2400" dirty="0">
                <a:solidFill>
                  <a:schemeClr val="tx2"/>
                </a:solidFill>
              </a:rPr>
              <a:t>Language design time </a:t>
            </a:r>
            <a:r>
              <a:rPr lang="en-US" altLang="en-US" sz="2400" dirty="0"/>
              <a:t>--  bind operator symbols to operations</a:t>
            </a:r>
          </a:p>
          <a:p>
            <a:pPr eaLnBrk="1" hangingPunct="1"/>
            <a:r>
              <a:rPr lang="en-US" altLang="en-US" sz="2400" dirty="0">
                <a:solidFill>
                  <a:schemeClr val="tx2"/>
                </a:solidFill>
              </a:rPr>
              <a:t>Language implementation time</a:t>
            </a:r>
            <a:r>
              <a:rPr lang="en-US" altLang="en-US" sz="2400" dirty="0"/>
              <a:t>-- bind floating point type to a representation</a:t>
            </a:r>
          </a:p>
          <a:p>
            <a:pPr eaLnBrk="1" hangingPunct="1"/>
            <a:r>
              <a:rPr lang="en-US" altLang="en-US" sz="2400" dirty="0">
                <a:solidFill>
                  <a:schemeClr val="tx2"/>
                </a:solidFill>
              </a:rPr>
              <a:t>Compile time </a:t>
            </a:r>
            <a:r>
              <a:rPr lang="en-US" altLang="en-US" sz="2400" dirty="0"/>
              <a:t>-- bind a variable to a type in C or Java</a:t>
            </a:r>
          </a:p>
          <a:p>
            <a:pPr eaLnBrk="1" hangingPunct="1"/>
            <a:r>
              <a:rPr lang="en-US" altLang="en-US" sz="2400" dirty="0">
                <a:solidFill>
                  <a:schemeClr val="tx2"/>
                </a:solidFill>
              </a:rPr>
              <a:t>Load time </a:t>
            </a:r>
            <a:r>
              <a:rPr lang="en-US" altLang="en-US" sz="2400" dirty="0"/>
              <a:t>-- bind a C or C++ </a:t>
            </a:r>
            <a:r>
              <a:rPr lang="en-US" altLang="en-US" sz="2400" dirty="0">
                <a:latin typeface="Courier New" panose="02070309020205020404" pitchFamily="49" charset="0"/>
              </a:rPr>
              <a:t>static</a:t>
            </a:r>
            <a:r>
              <a:rPr lang="en-US" altLang="en-US" sz="2400" dirty="0"/>
              <a:t> variable to a memory cell)</a:t>
            </a:r>
          </a:p>
          <a:p>
            <a:pPr eaLnBrk="1" hangingPunct="1"/>
            <a:r>
              <a:rPr lang="en-US" altLang="en-US" sz="2400" dirty="0">
                <a:solidFill>
                  <a:schemeClr val="tx2"/>
                </a:solidFill>
              </a:rPr>
              <a:t>Runtime </a:t>
            </a:r>
            <a:r>
              <a:rPr lang="en-US" altLang="en-US" sz="2400" dirty="0"/>
              <a:t>-- bind a </a:t>
            </a:r>
            <a:r>
              <a:rPr lang="en-US" altLang="en-US" sz="2400" dirty="0" err="1"/>
              <a:t>nonstatic</a:t>
            </a:r>
            <a:r>
              <a:rPr lang="en-US" altLang="en-US" sz="2400" dirty="0"/>
              <a:t> local variable to a memory cell</a:t>
            </a:r>
          </a:p>
          <a:p>
            <a:pPr marL="0" indent="0" eaLnBrk="1" hangingPunct="1">
              <a:buNone/>
            </a:pPr>
            <a:r>
              <a:rPr lang="en-US" altLang="en-US" sz="2400" i="1" dirty="0">
                <a:solidFill>
                  <a:srgbClr val="7030A0"/>
                </a:solidFill>
              </a:rPr>
              <a:t>Which of these can differ between languages?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>
            <a:extLst>
              <a:ext uri="{FF2B5EF4-FFF2-40B4-BE49-F238E27FC236}">
                <a16:creationId xmlns:a16="http://schemas.microsoft.com/office/drawing/2014/main" id="{33E1A88F-0AD7-A350-113D-726E6A179D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0723" name="Slide Number Placeholder 4">
            <a:extLst>
              <a:ext uri="{FF2B5EF4-FFF2-40B4-BE49-F238E27FC236}">
                <a16:creationId xmlns:a16="http://schemas.microsoft.com/office/drawing/2014/main" id="{E9B06840-8AF0-6F6B-347C-C7E2C1B3BA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63C0DC0-4A6C-254D-971B-3756FF6ED18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AB920DE3-7AB7-68C2-C32D-2D5224665D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Static and Dynamic Binding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60A41672-D081-061C-1045-93B4019B4E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binding is </a:t>
            </a:r>
            <a:r>
              <a:rPr lang="en-US" altLang="en-US" i="1" dirty="0"/>
              <a:t>static</a:t>
            </a:r>
            <a:r>
              <a:rPr lang="en-US" altLang="en-US" dirty="0"/>
              <a:t> if it first occurs before run time </a:t>
            </a:r>
            <a:r>
              <a:rPr lang="en-US" altLang="en-US" b="1" u="sng" dirty="0"/>
              <a:t>and</a:t>
            </a:r>
            <a:r>
              <a:rPr lang="en-US" altLang="en-US" dirty="0"/>
              <a:t> remains unchanged throughout program execution.</a:t>
            </a:r>
          </a:p>
          <a:p>
            <a:pPr eaLnBrk="1" hangingPunct="1"/>
            <a:r>
              <a:rPr lang="en-US" altLang="en-US" dirty="0"/>
              <a:t>A binding is </a:t>
            </a:r>
            <a:r>
              <a:rPr lang="en-US" altLang="en-US" i="1" dirty="0"/>
              <a:t>dynamic</a:t>
            </a:r>
            <a:r>
              <a:rPr lang="en-US" altLang="en-US" dirty="0"/>
              <a:t> if it first occurs during execution </a:t>
            </a:r>
            <a:r>
              <a:rPr lang="en-US" altLang="en-US" u="sng" dirty="0"/>
              <a:t>or</a:t>
            </a:r>
            <a:r>
              <a:rPr lang="en-US" altLang="en-US" dirty="0"/>
              <a:t> can change during execution of the program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3">
            <a:extLst>
              <a:ext uri="{FF2B5EF4-FFF2-40B4-BE49-F238E27FC236}">
                <a16:creationId xmlns:a16="http://schemas.microsoft.com/office/drawing/2014/main" id="{677B4B38-C544-42B7-8D87-3A4C5C69FC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2771" name="Slide Number Placeholder 4">
            <a:extLst>
              <a:ext uri="{FF2B5EF4-FFF2-40B4-BE49-F238E27FC236}">
                <a16:creationId xmlns:a16="http://schemas.microsoft.com/office/drawing/2014/main" id="{0BEC7596-6532-4535-B31C-B11303CDDF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DCD0835-B050-AB43-9094-F1533CE63E44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6A9086A0-F8CC-F23E-7C26-333256D24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 Binding</a:t>
            </a:r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1C283E3F-8CA9-2F63-4BF5-B2EAA193DB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is a type specified?</a:t>
            </a:r>
          </a:p>
          <a:p>
            <a:pPr eaLnBrk="1" hangingPunct="1"/>
            <a:r>
              <a:rPr lang="en-US" altLang="en-US"/>
              <a:t>When does the binding take place?</a:t>
            </a:r>
          </a:p>
          <a:p>
            <a:pPr eaLnBrk="1" hangingPunct="1"/>
            <a:r>
              <a:rPr lang="en-US" altLang="en-US"/>
              <a:t>If static, the type may be specified by either an explicit or an implicit declaration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4">
            <a:extLst>
              <a:ext uri="{FF2B5EF4-FFF2-40B4-BE49-F238E27FC236}">
                <a16:creationId xmlns:a16="http://schemas.microsoft.com/office/drawing/2014/main" id="{2041F839-A0A7-4CAC-1FCE-37D59B337C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0C69528-D09B-1540-9FDB-74F22C1FEEE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5AFD3442-F313-4C8A-2C09-0A748A3774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Explicit/Implicit Type Declaration</a:t>
            </a:r>
          </a:p>
        </p:txBody>
      </p:sp>
      <p:sp>
        <p:nvSpPr>
          <p:cNvPr id="34821" name="Rectangle 3">
            <a:extLst>
              <a:ext uri="{FF2B5EF4-FFF2-40B4-BE49-F238E27FC236}">
                <a16:creationId xmlns:a16="http://schemas.microsoft.com/office/drawing/2014/main" id="{849B1793-AF43-AF13-FF44-BA376968E7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An </a:t>
            </a:r>
            <a:r>
              <a:rPr lang="en-US" altLang="en-US" i="1" dirty="0"/>
              <a:t>explicit declaration</a:t>
            </a:r>
            <a:r>
              <a:rPr lang="en-US" altLang="en-US" dirty="0"/>
              <a:t> is a program statement used for declaring the types of variables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An </a:t>
            </a:r>
            <a:r>
              <a:rPr lang="en-US" altLang="en-US" i="1" dirty="0"/>
              <a:t>implicit declaration</a:t>
            </a:r>
            <a:r>
              <a:rPr lang="en-US" altLang="en-US" dirty="0"/>
              <a:t> is a default mechanism for specifying types of variables through default conventions, rather than declaration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Basic, Perl, Ruby, JavaScript, and PHP provide implicit declarations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Advantage: writability (a minor convenience)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Disadvantage: reliability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2C8759-574D-2E26-FF19-99800C8E6DB3}"/>
              </a:ext>
            </a:extLst>
          </p:cNvPr>
          <p:cNvSpPr/>
          <p:nvPr/>
        </p:nvSpPr>
        <p:spPr bwMode="auto">
          <a:xfrm>
            <a:off x="2743200" y="2133600"/>
            <a:ext cx="18288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nt x;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24F783C-DF94-5A85-934A-07322F2B4AF4}"/>
              </a:ext>
            </a:extLst>
          </p:cNvPr>
          <p:cNvSpPr/>
          <p:nvPr/>
        </p:nvSpPr>
        <p:spPr bwMode="auto">
          <a:xfrm>
            <a:off x="5257800" y="3799114"/>
            <a:ext cx="1828800" cy="39188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 = 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7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68DFE0-0151-3AA5-F4D2-B9DED954A7A6}"/>
              </a:ext>
            </a:extLst>
          </p:cNvPr>
          <p:cNvSpPr/>
          <p:nvPr/>
        </p:nvSpPr>
        <p:spPr bwMode="auto">
          <a:xfrm>
            <a:off x="990600" y="5105400"/>
            <a:ext cx="7315200" cy="9906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Advantages? Disadvantages?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1" grpId="0" uiExpand="1" build="p"/>
      <p:bldP spid="2" grpId="0" animBg="1"/>
      <p:bldP spid="3" grpId="0" animBg="1"/>
      <p:bldP spid="4" grpId="0" animBg="1"/>
      <p:bldP spid="4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D811B39D-06E9-919D-01B3-0A424BA1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Explicit/Implicit Declaration </a:t>
            </a:r>
            <a:r>
              <a:rPr lang="en-US" altLang="en-US" sz="2200"/>
              <a:t>(continued)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FA72A710-AE16-FAA9-B8E1-BFA80D1C5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Some languages use type inferencing to determine types of variables (context)</a:t>
            </a:r>
          </a:p>
          <a:p>
            <a:pPr lvl="1">
              <a:defRPr/>
            </a:pPr>
            <a:r>
              <a:rPr lang="en-US" altLang="en-US" dirty="0"/>
              <a:t>C# - a variable can be declared with 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dirty="0"/>
              <a:t> and an initial value. The initial value sets the type</a:t>
            </a:r>
          </a:p>
          <a:p>
            <a:pPr marL="457200" lvl="1" indent="0">
              <a:buFontTx/>
              <a:buNone/>
              <a:defRPr/>
            </a:pPr>
            <a:endParaRPr lang="en-US" altLang="en-US" dirty="0"/>
          </a:p>
          <a:p>
            <a:pPr lvl="1">
              <a:defRPr/>
            </a:pPr>
            <a:r>
              <a:rPr lang="en-US" altLang="en-US" dirty="0"/>
              <a:t>Visual Basic 9.0+, ML, Haskell, and F# use type inferencing. The context of the appearance of a variable determines its type</a:t>
            </a:r>
          </a:p>
          <a:p>
            <a:pPr>
              <a:buFontTx/>
              <a:buNone/>
              <a:defRPr/>
            </a:pPr>
            <a:endParaRPr lang="en-US" altLang="en-US" dirty="0"/>
          </a:p>
        </p:txBody>
      </p:sp>
      <p:sp>
        <p:nvSpPr>
          <p:cNvPr id="36868" name="Footer Placeholder 3">
            <a:extLst>
              <a:ext uri="{FF2B5EF4-FFF2-40B4-BE49-F238E27FC236}">
                <a16:creationId xmlns:a16="http://schemas.microsoft.com/office/drawing/2014/main" id="{B6BB33F3-B2E6-4DA8-F113-A3F192B01F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6869" name="Slide Number Placeholder 4">
            <a:extLst>
              <a:ext uri="{FF2B5EF4-FFF2-40B4-BE49-F238E27FC236}">
                <a16:creationId xmlns:a16="http://schemas.microsoft.com/office/drawing/2014/main" id="{BA7E38CC-6E6C-F884-84F1-55C6EB401E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1373264-26D9-624C-A66F-AEB9E4EE0E4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96D31-51FD-2337-E37C-9C07D38B4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 of Implicit Typing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D660F-A821-4679-CE05-6E3F1E92CD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524000"/>
            <a:ext cx="8610600" cy="4572000"/>
          </a:xfrm>
        </p:spPr>
        <p:txBody>
          <a:bodyPr/>
          <a:lstStyle/>
          <a:p>
            <a:r>
              <a:rPr lang="en-US" dirty="0"/>
              <a:t>Imagine an application that maps GVSU G-numbers to a first name / last name pair.</a:t>
            </a:r>
          </a:p>
          <a:p>
            <a:pPr lvl="1"/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HashMap&lt;String, Pair&lt;String, String&gt;&gt;</a:t>
            </a:r>
          </a:p>
          <a:p>
            <a:r>
              <a:rPr lang="en-US" dirty="0">
                <a:ea typeface="Menlo" panose="020B0609030804020204" pitchFamily="49" charset="0"/>
                <a:cs typeface="Menlo" panose="020B0609030804020204" pitchFamily="49" charset="0"/>
              </a:rPr>
              <a:t>Typing out that complete type gets pretty annoying.</a:t>
            </a:r>
          </a:p>
          <a:p>
            <a:r>
              <a:rPr lang="en-US" dirty="0">
                <a:ea typeface="Menlo" panose="020B0609030804020204" pitchFamily="49" charset="0"/>
                <a:cs typeface="Menlo" panose="020B0609030804020204" pitchFamily="49" charset="0"/>
              </a:rPr>
              <a:t>If you had a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createNameMap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() </a:t>
            </a:r>
            <a:r>
              <a:rPr lang="en-US" dirty="0">
                <a:ea typeface="Menlo" panose="020B0609030804020204" pitchFamily="49" charset="0"/>
                <a:cs typeface="Menlo" panose="020B0609030804020204" pitchFamily="49" charset="0"/>
              </a:rPr>
              <a:t>function and implicit typing you can do this:</a:t>
            </a:r>
          </a:p>
          <a:p>
            <a:pPr lvl="1"/>
            <a:r>
              <a:rPr lang="en-US" dirty="0">
                <a:ea typeface="Menlo" panose="020B0609030804020204" pitchFamily="49" charset="0"/>
                <a:cs typeface="Menlo" panose="020B0609030804020204" pitchFamily="49" charset="0"/>
              </a:rPr>
              <a:t>var </a:t>
            </a:r>
            <a:r>
              <a:rPr lang="en-US" dirty="0" err="1">
                <a:ea typeface="Menlo" panose="020B0609030804020204" pitchFamily="49" charset="0"/>
                <a:cs typeface="Menlo" panose="020B0609030804020204" pitchFamily="49" charset="0"/>
              </a:rPr>
              <a:t>nameMap</a:t>
            </a:r>
            <a:r>
              <a:rPr lang="en-US" dirty="0">
                <a:ea typeface="Menlo" panose="020B0609030804020204" pitchFamily="49" charset="0"/>
                <a:cs typeface="Menlo" panose="020B0609030804020204" pitchFamily="49" charset="0"/>
              </a:rPr>
              <a:t> = </a:t>
            </a:r>
            <a:r>
              <a:rPr lang="en-US" dirty="0" err="1">
                <a:ea typeface="Menlo" panose="020B0609030804020204" pitchFamily="49" charset="0"/>
                <a:cs typeface="Menlo" panose="020B0609030804020204" pitchFamily="49" charset="0"/>
              </a:rPr>
              <a:t>createNameMap</a:t>
            </a:r>
            <a:r>
              <a:rPr lang="en-US" dirty="0">
                <a:ea typeface="Menlo" panose="020B0609030804020204" pitchFamily="49" charset="0"/>
                <a:cs typeface="Menlo" panose="020B0609030804020204" pitchFamily="49" charset="0"/>
              </a:rPr>
              <a:t>()</a:t>
            </a:r>
          </a:p>
          <a:p>
            <a:r>
              <a:rPr lang="en-US" dirty="0">
                <a:ea typeface="Menlo" panose="020B0609030804020204" pitchFamily="49" charset="0"/>
                <a:cs typeface="Menlo" panose="020B0609030804020204" pitchFamily="49" charset="0"/>
              </a:rPr>
              <a:t>This monstrosity needs to be typed out when defining </a:t>
            </a:r>
            <a:r>
              <a:rPr 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createNameMap</a:t>
            </a:r>
            <a:r>
              <a:rPr 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</a:t>
            </a:r>
            <a:r>
              <a:rPr lang="en-US" dirty="0">
                <a:ea typeface="Menlo" panose="020B0609030804020204" pitchFamily="49" charset="0"/>
                <a:cs typeface="Menlo" panose="020B0609030804020204" pitchFamily="49" charset="0"/>
              </a:rPr>
              <a:t>), but not afterward.</a:t>
            </a:r>
          </a:p>
          <a:p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indent="0">
              <a:buNone/>
            </a:pPr>
            <a:endParaRPr lang="en-US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F2382A-E09D-F18A-477C-62E32C322D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2018 Pearson.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FA45B7-E7F8-ECAF-E013-04F3C4C816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altLang="en-US"/>
              <a:t>1-</a:t>
            </a:r>
            <a:fld id="{952ED7D0-676A-5647-B652-EB476A38A8EE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733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>
            <a:extLst>
              <a:ext uri="{FF2B5EF4-FFF2-40B4-BE49-F238E27FC236}">
                <a16:creationId xmlns:a16="http://schemas.microsoft.com/office/drawing/2014/main" id="{578B1068-277C-51C4-95D1-CAC42D0FA9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7891" name="Slide Number Placeholder 4">
            <a:extLst>
              <a:ext uri="{FF2B5EF4-FFF2-40B4-BE49-F238E27FC236}">
                <a16:creationId xmlns:a16="http://schemas.microsoft.com/office/drawing/2014/main" id="{12031C8C-F2E8-72C0-88EF-AB8120D75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54856A1-29D0-0D4C-89AD-2A879AA9C97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B809E9E1-4E80-04A2-AB32-9781531BF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Dynamic Type Binding</a:t>
            </a:r>
          </a:p>
        </p:txBody>
      </p:sp>
      <p:sp>
        <p:nvSpPr>
          <p:cNvPr id="37893" name="Rectangle 3">
            <a:extLst>
              <a:ext uri="{FF2B5EF4-FFF2-40B4-BE49-F238E27FC236}">
                <a16:creationId xmlns:a16="http://schemas.microsoft.com/office/drawing/2014/main" id="{3F8FC66F-D1BB-6F4C-F554-4DF8B1934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4953000"/>
          </a:xfrm>
        </p:spPr>
        <p:txBody>
          <a:bodyPr/>
          <a:lstStyle/>
          <a:p>
            <a:pPr eaLnBrk="1" hangingPunct="1"/>
            <a:r>
              <a:rPr lang="en-US" altLang="en-US" dirty="0"/>
              <a:t>Dynamic Type Binding (JavaScript, Python, Ruby, PHP, and C# (limited))</a:t>
            </a:r>
          </a:p>
          <a:p>
            <a:pPr eaLnBrk="1" hangingPunct="1"/>
            <a:r>
              <a:rPr lang="en-US" altLang="en-US" dirty="0"/>
              <a:t>Specified through an assignment statement         e.g., JavaScript         </a:t>
            </a:r>
          </a:p>
          <a:p>
            <a:pPr eaLnBrk="1" hangingPunct="1">
              <a:buFontTx/>
              <a:buNone/>
            </a:pPr>
            <a:r>
              <a:rPr lang="en-US" altLang="en-US" dirty="0"/>
              <a:t>		</a:t>
            </a:r>
            <a:r>
              <a:rPr lang="en-US" altLang="en-US" dirty="0">
                <a:latin typeface="Courier New" panose="02070309020205020404" pitchFamily="49" charset="0"/>
              </a:rPr>
              <a:t>list = [2, 4.33, 6, 8];</a:t>
            </a:r>
          </a:p>
          <a:p>
            <a:pPr eaLnBrk="1" hangingPunct="1">
              <a:buFontTx/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	list = 17.3;</a:t>
            </a:r>
          </a:p>
          <a:p>
            <a:pPr lvl="1" eaLnBrk="1" hangingPunct="1"/>
            <a:r>
              <a:rPr lang="en-US" altLang="en-US" dirty="0"/>
              <a:t>Advantage: flexibility </a:t>
            </a:r>
          </a:p>
          <a:p>
            <a:pPr lvl="2" eaLnBrk="1" hangingPunct="1"/>
            <a:r>
              <a:rPr lang="en-US" altLang="en-US" dirty="0"/>
              <a:t>Allows functions be generic (e.g., </a:t>
            </a:r>
            <a:r>
              <a:rPr lang="en-US" altLang="en-US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findMax</a:t>
            </a:r>
            <a:r>
              <a:rPr lang="en-US" altLang="en-US" dirty="0"/>
              <a:t>)</a:t>
            </a:r>
          </a:p>
          <a:p>
            <a:pPr lvl="1" eaLnBrk="1" hangingPunct="1"/>
            <a:r>
              <a:rPr lang="en-US" altLang="en-US" dirty="0"/>
              <a:t>Disadvantages: </a:t>
            </a:r>
          </a:p>
          <a:p>
            <a:pPr lvl="2" eaLnBrk="1" hangingPunct="1"/>
            <a:r>
              <a:rPr lang="en-US" altLang="en-US" dirty="0"/>
              <a:t>High cost (dynamic type checking and interpretation)</a:t>
            </a:r>
          </a:p>
          <a:p>
            <a:pPr lvl="2" eaLnBrk="1" hangingPunct="1"/>
            <a:r>
              <a:rPr lang="en-US" altLang="en-US" dirty="0"/>
              <a:t>Type error detection by the compiler is difficult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2B9E716-2A9C-1104-025A-4979DCF3542C}"/>
              </a:ext>
            </a:extLst>
          </p:cNvPr>
          <p:cNvSpPr/>
          <p:nvPr/>
        </p:nvSpPr>
        <p:spPr bwMode="auto">
          <a:xfrm>
            <a:off x="914400" y="4191000"/>
            <a:ext cx="7315200" cy="22860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</a:rPr>
              <a:t>Advantages? Disadvantages?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3">
            <a:extLst>
              <a:ext uri="{FF2B5EF4-FFF2-40B4-BE49-F238E27FC236}">
                <a16:creationId xmlns:a16="http://schemas.microsoft.com/office/drawing/2014/main" id="{2FB39FD0-0476-A7D7-0233-E3B5AF1211F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171" name="Slide Number Placeholder 4">
            <a:extLst>
              <a:ext uri="{FF2B5EF4-FFF2-40B4-BE49-F238E27FC236}">
                <a16:creationId xmlns:a16="http://schemas.microsoft.com/office/drawing/2014/main" id="{6853647E-8300-00F8-5F15-D59A6FA879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EE8FFF3-81EF-F54A-862A-386CD789807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Rectangle 2">
            <a:extLst>
              <a:ext uri="{FF2B5EF4-FFF2-40B4-BE49-F238E27FC236}">
                <a16:creationId xmlns:a16="http://schemas.microsoft.com/office/drawing/2014/main" id="{FE7A0884-4001-B64D-B2F7-96F7F6E7F7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Chapter 5 Topics</a:t>
            </a:r>
          </a:p>
        </p:txBody>
      </p:sp>
      <p:sp>
        <p:nvSpPr>
          <p:cNvPr id="7173" name="Rectangle 3">
            <a:extLst>
              <a:ext uri="{FF2B5EF4-FFF2-40B4-BE49-F238E27FC236}">
                <a16:creationId xmlns:a16="http://schemas.microsoft.com/office/drawing/2014/main" id="{941C7E36-177B-F49D-0B07-C694AFE2FE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altLang="en-US" sz="2400"/>
              <a:t>Introduction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sz="2400"/>
              <a:t>Names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sz="2400"/>
              <a:t>Variables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sz="2400"/>
              <a:t>The Concept of Binding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sz="2400"/>
              <a:t>Scope 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sz="2400"/>
              <a:t>Scope and Lifetime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sz="2400"/>
              <a:t>Referencing Environments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sz="2400"/>
              <a:t>Named Constants</a:t>
            </a:r>
          </a:p>
          <a:p>
            <a:pPr marL="533400" indent="-533400" eaLnBrk="1" hangingPunct="1">
              <a:lnSpc>
                <a:spcPct val="90000"/>
              </a:lnSpc>
            </a:pPr>
            <a:endParaRPr lang="en-US" altLang="en-US" sz="2400"/>
          </a:p>
          <a:p>
            <a:pPr marL="533400" indent="-533400"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3">
            <a:extLst>
              <a:ext uri="{FF2B5EF4-FFF2-40B4-BE49-F238E27FC236}">
                <a16:creationId xmlns:a16="http://schemas.microsoft.com/office/drawing/2014/main" id="{578B1068-277C-51C4-95D1-CAC42D0FA9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7891" name="Slide Number Placeholder 4">
            <a:extLst>
              <a:ext uri="{FF2B5EF4-FFF2-40B4-BE49-F238E27FC236}">
                <a16:creationId xmlns:a16="http://schemas.microsoft.com/office/drawing/2014/main" id="{12031C8C-F2E8-72C0-88EF-AB8120D75A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54856A1-29D0-0D4C-89AD-2A879AA9C97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B809E9E1-4E80-04A2-AB32-9781531BF2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Dynamic Type Binding</a:t>
            </a:r>
          </a:p>
        </p:txBody>
      </p:sp>
      <p:sp>
        <p:nvSpPr>
          <p:cNvPr id="37893" name="Rectangle 3">
            <a:extLst>
              <a:ext uri="{FF2B5EF4-FFF2-40B4-BE49-F238E27FC236}">
                <a16:creationId xmlns:a16="http://schemas.microsoft.com/office/drawing/2014/main" id="{3F8FC66F-D1BB-6F4C-F554-4DF8B1934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610600" cy="4953000"/>
          </a:xfrm>
        </p:spPr>
        <p:txBody>
          <a:bodyPr/>
          <a:lstStyle/>
          <a:p>
            <a:pPr eaLnBrk="1" hangingPunct="1"/>
            <a:r>
              <a:rPr lang="en-US" altLang="en-US" i="1" dirty="0">
                <a:solidFill>
                  <a:srgbClr val="7030A0"/>
                </a:solidFill>
              </a:rPr>
              <a:t>Why is dynamic typing expensive?</a:t>
            </a:r>
          </a:p>
          <a:p>
            <a:pPr lvl="1" eaLnBrk="1" hangingPunct="1"/>
            <a:r>
              <a:rPr lang="en-US" altLang="en-US" dirty="0"/>
              <a:t>Program must check type as program is running to determine</a:t>
            </a:r>
          </a:p>
          <a:p>
            <a:pPr lvl="2" eaLnBrk="1" hangingPunct="1"/>
            <a:r>
              <a:rPr lang="en-US" altLang="en-US" dirty="0"/>
              <a:t>Whether an operation is allowed, and/or</a:t>
            </a:r>
          </a:p>
          <a:p>
            <a:pPr lvl="2" eaLnBrk="1" hangingPunct="1"/>
            <a:r>
              <a:rPr lang="en-US" altLang="en-US" dirty="0"/>
              <a:t>Which operation to perform</a:t>
            </a:r>
          </a:p>
          <a:p>
            <a:pPr lvl="2" eaLnBrk="1" hangingPunct="1"/>
            <a:endParaRPr lang="en-US" altLang="en-US" dirty="0"/>
          </a:p>
          <a:p>
            <a:pPr lvl="2" eaLnBrk="1" hangingPunct="1"/>
            <a:r>
              <a:rPr lang="en-US" alt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 + b </a:t>
            </a:r>
            <a:r>
              <a:rPr lang="en-US" altLang="en-US" dirty="0"/>
              <a:t>can be compiled directly to </a:t>
            </a:r>
            <a:r>
              <a:rPr lang="en-US" altLang="en-US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ADD</a:t>
            </a:r>
            <a:r>
              <a:rPr lang="en-US" altLang="en-US" dirty="0"/>
              <a:t> instruction given statically-typed variables.</a:t>
            </a:r>
          </a:p>
          <a:p>
            <a:pPr lvl="2" eaLnBrk="1" hangingPunct="1"/>
            <a:r>
              <a:rPr lang="en-US" altLang="en-US" dirty="0"/>
              <a:t>If dynamically typed, type needs to be checked to know if operation should be ADD, FPADD, STRCAT, etc. </a:t>
            </a:r>
          </a:p>
          <a:p>
            <a:pPr lvl="2" eaLnBrk="1" hangingPunct="1"/>
            <a:r>
              <a:rPr lang="en-US" altLang="en-US" dirty="0"/>
              <a:t>Similar checking with method calls.</a:t>
            </a:r>
          </a:p>
        </p:txBody>
      </p:sp>
    </p:spTree>
    <p:extLst>
      <p:ext uri="{BB962C8B-B14F-4D97-AF65-F5344CB8AC3E}">
        <p14:creationId xmlns:p14="http://schemas.microsoft.com/office/powerpoint/2010/main" val="15714332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>
            <a:extLst>
              <a:ext uri="{FF2B5EF4-FFF2-40B4-BE49-F238E27FC236}">
                <a16:creationId xmlns:a16="http://schemas.microsoft.com/office/drawing/2014/main" id="{298CD53D-DC6C-FD83-375E-F4826D01BF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39939" name="Slide Number Placeholder 4">
            <a:extLst>
              <a:ext uri="{FF2B5EF4-FFF2-40B4-BE49-F238E27FC236}">
                <a16:creationId xmlns:a16="http://schemas.microsoft.com/office/drawing/2014/main" id="{F0B15414-20E7-4E87-75CC-12ABF5CA0C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76F3CD6-B720-E641-849F-C8D2161F472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9940" name="Rectangle 2">
            <a:extLst>
              <a:ext uri="{FF2B5EF4-FFF2-40B4-BE49-F238E27FC236}">
                <a16:creationId xmlns:a16="http://schemas.microsoft.com/office/drawing/2014/main" id="{BADD131E-C3CF-D0F9-2347-9222F71110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 Attributes </a:t>
            </a:r>
            <a:r>
              <a:rPr lang="en-US" altLang="en-US" sz="2800"/>
              <a:t>(continued)</a:t>
            </a:r>
          </a:p>
        </p:txBody>
      </p:sp>
      <p:sp>
        <p:nvSpPr>
          <p:cNvPr id="39941" name="Rectangle 3">
            <a:extLst>
              <a:ext uri="{FF2B5EF4-FFF2-40B4-BE49-F238E27FC236}">
                <a16:creationId xmlns:a16="http://schemas.microsoft.com/office/drawing/2014/main" id="{4ED5C7A6-F255-A40B-C51C-7048854F8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solidFill>
                  <a:schemeClr val="tx2"/>
                </a:solidFill>
              </a:rPr>
              <a:t>Storage Bindings &amp; Lifetime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chemeClr val="tx2"/>
                </a:solidFill>
              </a:rPr>
              <a:t>Allocation</a:t>
            </a:r>
            <a:r>
              <a:rPr lang="en-US" altLang="en-US"/>
              <a:t> - getting a cell from some pool of available cells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>
                <a:solidFill>
                  <a:schemeClr val="tx2"/>
                </a:solidFill>
              </a:rPr>
              <a:t>Deallocation</a:t>
            </a:r>
            <a:r>
              <a:rPr lang="en-US" altLang="en-US"/>
              <a:t> - putting a cell back into the pool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The </a:t>
            </a:r>
            <a:r>
              <a:rPr lang="en-US" altLang="en-US">
                <a:solidFill>
                  <a:schemeClr val="tx2"/>
                </a:solidFill>
              </a:rPr>
              <a:t>lifetime</a:t>
            </a:r>
            <a:r>
              <a:rPr lang="en-US" altLang="en-US"/>
              <a:t> of a variable is the time during which it is bound to a particular memory cell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>
            <a:extLst>
              <a:ext uri="{FF2B5EF4-FFF2-40B4-BE49-F238E27FC236}">
                <a16:creationId xmlns:a16="http://schemas.microsoft.com/office/drawing/2014/main" id="{63159356-92E6-7772-2834-E714F6A9FC3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1987" name="Slide Number Placeholder 4">
            <a:extLst>
              <a:ext uri="{FF2B5EF4-FFF2-40B4-BE49-F238E27FC236}">
                <a16:creationId xmlns:a16="http://schemas.microsoft.com/office/drawing/2014/main" id="{795B5D69-552D-C3EB-DBDE-668EFB992E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B66928B-D62E-2247-95D9-FA7048CE9A7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1988" name="Rectangle 2">
            <a:extLst>
              <a:ext uri="{FF2B5EF4-FFF2-40B4-BE49-F238E27FC236}">
                <a16:creationId xmlns:a16="http://schemas.microsoft.com/office/drawing/2014/main" id="{3FD08015-779C-B322-BE81-EF8D23B1C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Categories of Variables by Lifetimes</a:t>
            </a:r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841B9733-70ED-16B9-2337-7E645A19FF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8153400" cy="50292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Static</a:t>
            </a:r>
            <a:r>
              <a:rPr lang="en-US" altLang="en-US" dirty="0"/>
              <a:t>--bound to memory cells before execution begins and remains bound to the same memory cell throughout execution,</a:t>
            </a:r>
          </a:p>
          <a:p>
            <a:pPr lvl="2" eaLnBrk="1" hangingPunct="1"/>
            <a:r>
              <a:rPr lang="en-US" altLang="en-US" dirty="0"/>
              <a:t>Global variables</a:t>
            </a:r>
          </a:p>
          <a:p>
            <a:pPr lvl="2" eaLnBrk="1" hangingPunct="1"/>
            <a:r>
              <a:rPr lang="en-US" altLang="en-US" dirty="0"/>
              <a:t>C and C++ </a:t>
            </a:r>
            <a:r>
              <a:rPr lang="en-US" altLang="en-US" sz="1700" dirty="0">
                <a:latin typeface="Courier New" panose="02070309020205020404" pitchFamily="49" charset="0"/>
              </a:rPr>
              <a:t>static</a:t>
            </a:r>
            <a:r>
              <a:rPr lang="en-US" altLang="en-US" dirty="0"/>
              <a:t> variables in functions</a:t>
            </a:r>
          </a:p>
          <a:p>
            <a:pPr lvl="1" eaLnBrk="1" hangingPunct="1"/>
            <a:r>
              <a:rPr lang="en-US" altLang="en-US" dirty="0">
                <a:solidFill>
                  <a:schemeClr val="tx2"/>
                </a:solidFill>
              </a:rPr>
              <a:t>Advantages</a:t>
            </a:r>
            <a:r>
              <a:rPr lang="en-US" altLang="en-US" dirty="0"/>
              <a:t>: </a:t>
            </a:r>
          </a:p>
          <a:p>
            <a:pPr lvl="2" eaLnBrk="1" hangingPunct="1"/>
            <a:r>
              <a:rPr lang="en-US" altLang="en-US" dirty="0"/>
              <a:t>efficiency  (direct addressing), </a:t>
            </a:r>
          </a:p>
          <a:p>
            <a:pPr lvl="2" eaLnBrk="1" hangingPunct="1"/>
            <a:r>
              <a:rPr lang="en-US" altLang="en-US" dirty="0"/>
              <a:t>no need to allocate at run-time</a:t>
            </a:r>
          </a:p>
          <a:p>
            <a:pPr lvl="2" eaLnBrk="1" hangingPunct="1"/>
            <a:r>
              <a:rPr lang="en-US" altLang="en-US" dirty="0"/>
              <a:t>history-sensitive subprogram support</a:t>
            </a:r>
          </a:p>
          <a:p>
            <a:pPr lvl="1" eaLnBrk="1" hangingPunct="1"/>
            <a:r>
              <a:rPr lang="en-US" altLang="en-US" dirty="0">
                <a:solidFill>
                  <a:schemeClr val="tx2"/>
                </a:solidFill>
              </a:rPr>
              <a:t>Disadvantage</a:t>
            </a:r>
            <a:r>
              <a:rPr lang="en-US" altLang="en-US" dirty="0"/>
              <a:t>: </a:t>
            </a:r>
          </a:p>
          <a:p>
            <a:pPr lvl="2" eaLnBrk="1" hangingPunct="1"/>
            <a:r>
              <a:rPr lang="en-US" altLang="en-US" dirty="0"/>
              <a:t>no recursion </a:t>
            </a:r>
            <a:r>
              <a:rPr lang="en-US" altLang="en-US" dirty="0">
                <a:solidFill>
                  <a:srgbClr val="7030A0"/>
                </a:solidFill>
              </a:rPr>
              <a:t>(Why?)</a:t>
            </a:r>
          </a:p>
          <a:p>
            <a:pPr lvl="2" eaLnBrk="1" hangingPunct="1"/>
            <a:r>
              <a:rPr lang="en-US" altLang="en-US" dirty="0"/>
              <a:t>Memory tied up whether needed or not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3">
            <a:extLst>
              <a:ext uri="{FF2B5EF4-FFF2-40B4-BE49-F238E27FC236}">
                <a16:creationId xmlns:a16="http://schemas.microsoft.com/office/drawing/2014/main" id="{5C1D94B6-6C81-3695-77D7-A51F57E80C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4035" name="Slide Number Placeholder 4">
            <a:extLst>
              <a:ext uri="{FF2B5EF4-FFF2-40B4-BE49-F238E27FC236}">
                <a16:creationId xmlns:a16="http://schemas.microsoft.com/office/drawing/2014/main" id="{E073E330-7FF2-BE8A-6F6D-D06765A1BA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0D7F24A-68BC-B74B-BA7E-A8B171810F1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4619118D-3967-93B3-79F8-BC8333E1D6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Categories of Variables by Lifetimes</a:t>
            </a: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98C62756-7724-AF77-4470-FDF94D62F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0772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Stack-dynamic — Storage created on stack when code block using variable runs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If scalar, all attributes except address are statically bound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local variables in C subprograms (not declared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altLang="en-US" sz="2000" dirty="0"/>
              <a:t>) and Java methods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Advantage: allows recursion; conserves storage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Disadvantages: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Overhead of allocation and deallocation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(But, this overhead is small)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Subprograms cannot be history sensitive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Tradeoff with conserving storage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Inefficient references (indirect addressing)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/>
              <a:t>(But this overhead tends to be small)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>
            <a:extLst>
              <a:ext uri="{FF2B5EF4-FFF2-40B4-BE49-F238E27FC236}">
                <a16:creationId xmlns:a16="http://schemas.microsoft.com/office/drawing/2014/main" id="{C638F07E-3A38-EFEF-8553-85DFB3CDFC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6083" name="Slide Number Placeholder 4">
            <a:extLst>
              <a:ext uri="{FF2B5EF4-FFF2-40B4-BE49-F238E27FC236}">
                <a16:creationId xmlns:a16="http://schemas.microsoft.com/office/drawing/2014/main" id="{8E0F5E2F-E1B1-9363-B5F4-1D84CF72E6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78DD2F8-CA6C-1445-A51C-D567AB8CB2E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6084" name="Rectangle 2">
            <a:extLst>
              <a:ext uri="{FF2B5EF4-FFF2-40B4-BE49-F238E27FC236}">
                <a16:creationId xmlns:a16="http://schemas.microsoft.com/office/drawing/2014/main" id="{1660747F-446E-59CE-03BE-BE1C53FE76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Categories of Variables by Lifetimes</a:t>
            </a:r>
          </a:p>
        </p:txBody>
      </p:sp>
      <p:sp>
        <p:nvSpPr>
          <p:cNvPr id="46085" name="Rectangle 3">
            <a:extLst>
              <a:ext uri="{FF2B5EF4-FFF2-40B4-BE49-F238E27FC236}">
                <a16:creationId xmlns:a16="http://schemas.microsoft.com/office/drawing/2014/main" id="{914ECDB4-E329-1A69-5E2F-2CD76B5E8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 i="1" dirty="0"/>
              <a:t>Explicit heap-dynamic -</a:t>
            </a:r>
            <a:r>
              <a:rPr lang="en-US" altLang="en-US" sz="2400" dirty="0"/>
              <a:t>- Allocated and deallocated by explicit directives, specified by the programmer, which take effect during execution</a:t>
            </a:r>
          </a:p>
          <a:p>
            <a:pPr eaLnBrk="1" hangingPunct="1"/>
            <a:r>
              <a:rPr lang="en-US" altLang="en-US" sz="2400" dirty="0"/>
              <a:t>Referenced only through pointers or references, e.g. dynamic objects in C++ (via </a:t>
            </a:r>
            <a:r>
              <a:rPr lang="en-US" altLang="en-US" sz="2000" b="1" dirty="0">
                <a:latin typeface="Courier New" panose="02070309020205020404" pitchFamily="49" charset="0"/>
              </a:rPr>
              <a:t>new</a:t>
            </a:r>
            <a:r>
              <a:rPr lang="en-US" altLang="en-US" sz="2400" dirty="0"/>
              <a:t> and </a:t>
            </a:r>
            <a:r>
              <a:rPr lang="en-US" altLang="en-US" sz="2000" b="1" dirty="0">
                <a:latin typeface="Courier New" panose="02070309020205020404" pitchFamily="49" charset="0"/>
              </a:rPr>
              <a:t>delete</a:t>
            </a:r>
            <a:r>
              <a:rPr lang="en-US" altLang="en-US" sz="2400" dirty="0"/>
              <a:t>), all objects in Java</a:t>
            </a:r>
          </a:p>
          <a:p>
            <a:pPr eaLnBrk="1" hangingPunct="1"/>
            <a:r>
              <a:rPr lang="en-US" altLang="en-US" sz="2400" dirty="0">
                <a:solidFill>
                  <a:schemeClr val="tx2"/>
                </a:solidFill>
              </a:rPr>
              <a:t>Advantage</a:t>
            </a:r>
            <a:r>
              <a:rPr lang="en-US" altLang="en-US" sz="2400" dirty="0"/>
              <a:t>: provides for dynamic storage management</a:t>
            </a:r>
          </a:p>
          <a:p>
            <a:pPr eaLnBrk="1" hangingPunct="1"/>
            <a:r>
              <a:rPr lang="en-US" altLang="en-US" sz="2400" dirty="0">
                <a:solidFill>
                  <a:schemeClr val="tx2"/>
                </a:solidFill>
              </a:rPr>
              <a:t>Disadvantage</a:t>
            </a:r>
            <a:r>
              <a:rPr lang="en-US" altLang="en-US" sz="2400" dirty="0"/>
              <a:t>: inefficient and unreliable</a:t>
            </a:r>
          </a:p>
          <a:p>
            <a:pPr eaLnBrk="1" hangingPunct="1"/>
            <a:r>
              <a:rPr lang="en-US" altLang="en-US" sz="2400" i="1" dirty="0">
                <a:solidFill>
                  <a:srgbClr val="7030A0"/>
                </a:solidFill>
              </a:rPr>
              <a:t>How are they unreliable?</a:t>
            </a:r>
          </a:p>
          <a:p>
            <a:pPr eaLnBrk="1" hangingPunct="1"/>
            <a:endParaRPr lang="en-US" alt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3">
            <a:extLst>
              <a:ext uri="{FF2B5EF4-FFF2-40B4-BE49-F238E27FC236}">
                <a16:creationId xmlns:a16="http://schemas.microsoft.com/office/drawing/2014/main" id="{F9C40C88-C9E5-37F1-E0DE-4E6D83E5A6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48131" name="Slide Number Placeholder 4">
            <a:extLst>
              <a:ext uri="{FF2B5EF4-FFF2-40B4-BE49-F238E27FC236}">
                <a16:creationId xmlns:a16="http://schemas.microsoft.com/office/drawing/2014/main" id="{9EF78446-4076-6D62-AE45-0E75338F47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8548860-1484-5D40-9994-3141346C75A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8132" name="Rectangle 2">
            <a:extLst>
              <a:ext uri="{FF2B5EF4-FFF2-40B4-BE49-F238E27FC236}">
                <a16:creationId xmlns:a16="http://schemas.microsoft.com/office/drawing/2014/main" id="{871D0143-2AA9-6A05-59C9-A79BE6EFD4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Categories of Variables by Lifetimes</a:t>
            </a:r>
          </a:p>
        </p:txBody>
      </p:sp>
      <p:sp>
        <p:nvSpPr>
          <p:cNvPr id="48133" name="Rectangle 3">
            <a:extLst>
              <a:ext uri="{FF2B5EF4-FFF2-40B4-BE49-F238E27FC236}">
                <a16:creationId xmlns:a16="http://schemas.microsoft.com/office/drawing/2014/main" id="{0A8D62BA-4E8E-D00A-4D4E-92238CB78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i="1"/>
              <a:t>Implicit heap-dynamic-</a:t>
            </a:r>
            <a:r>
              <a:rPr lang="en-US" altLang="en-US"/>
              <a:t>-Allocation and deallocation caused by assignment statements</a:t>
            </a:r>
          </a:p>
          <a:p>
            <a:pPr lvl="1" eaLnBrk="1" hangingPunct="1"/>
            <a:r>
              <a:rPr lang="en-US" altLang="en-US"/>
              <a:t>all variables in APL; all strings and arrays in Perl, JavaScript, and PHP</a:t>
            </a:r>
          </a:p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Advantage</a:t>
            </a:r>
            <a:r>
              <a:rPr lang="en-US" altLang="en-US"/>
              <a:t>: flexibility (generic code)</a:t>
            </a:r>
          </a:p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Disadvantages</a:t>
            </a:r>
            <a:r>
              <a:rPr lang="en-US" altLang="en-US"/>
              <a:t>: </a:t>
            </a:r>
          </a:p>
          <a:p>
            <a:pPr lvl="1" eaLnBrk="1" hangingPunct="1"/>
            <a:r>
              <a:rPr lang="en-US" altLang="en-US"/>
              <a:t>Inefficient, because all attributes are dynamic</a:t>
            </a:r>
          </a:p>
          <a:p>
            <a:pPr lvl="1" eaLnBrk="1" hangingPunct="1"/>
            <a:r>
              <a:rPr lang="en-US" altLang="en-US"/>
              <a:t>Loss of error detection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3">
            <a:extLst>
              <a:ext uri="{FF2B5EF4-FFF2-40B4-BE49-F238E27FC236}">
                <a16:creationId xmlns:a16="http://schemas.microsoft.com/office/drawing/2014/main" id="{BD937A98-716D-C54F-E20F-46B870ADD9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0179" name="Slide Number Placeholder 4">
            <a:extLst>
              <a:ext uri="{FF2B5EF4-FFF2-40B4-BE49-F238E27FC236}">
                <a16:creationId xmlns:a16="http://schemas.microsoft.com/office/drawing/2014/main" id="{9C0CBCCD-9155-A081-FAF2-F2617C5549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46BBFA3F-6963-4743-B37A-3C6F9B09FD5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94C6E85B-2BD7-8501-51C1-BBFEA8A79A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 Attributes: Scope</a:t>
            </a:r>
          </a:p>
        </p:txBody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556DAF51-3E79-7C0F-0D0A-A175317DE4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 sz="2400"/>
              <a:t>The </a:t>
            </a:r>
            <a:r>
              <a:rPr lang="en-US" altLang="en-US" sz="2400" i="1"/>
              <a:t>scope</a:t>
            </a:r>
            <a:r>
              <a:rPr lang="en-US" altLang="en-US" sz="2400"/>
              <a:t> of a variable is the range of statements over which it is visible</a:t>
            </a:r>
          </a:p>
          <a:p>
            <a:pPr eaLnBrk="1" hangingPunct="1"/>
            <a:r>
              <a:rPr lang="en-US" altLang="en-US" sz="2400"/>
              <a:t>The </a:t>
            </a:r>
            <a:r>
              <a:rPr lang="en-US" altLang="en-US" sz="2400" i="1"/>
              <a:t>local variables</a:t>
            </a:r>
            <a:r>
              <a:rPr lang="en-US" altLang="en-US" sz="2400"/>
              <a:t> of a program unit are those that are declared in that unit</a:t>
            </a:r>
          </a:p>
          <a:p>
            <a:pPr eaLnBrk="1" hangingPunct="1"/>
            <a:r>
              <a:rPr lang="en-US" altLang="en-US" sz="2400"/>
              <a:t>The </a:t>
            </a:r>
            <a:r>
              <a:rPr lang="en-US" altLang="en-US" sz="2400" i="1"/>
              <a:t>nonlocal variables</a:t>
            </a:r>
            <a:r>
              <a:rPr lang="en-US" altLang="en-US" sz="2400"/>
              <a:t> of a program unit are those that are visible in the unit but not declared there</a:t>
            </a:r>
          </a:p>
          <a:p>
            <a:pPr eaLnBrk="1" hangingPunct="1"/>
            <a:r>
              <a:rPr lang="en-US" altLang="en-US" sz="2400" i="1"/>
              <a:t>Global variables</a:t>
            </a:r>
            <a:r>
              <a:rPr lang="en-US" altLang="en-US" sz="2400"/>
              <a:t> are a special category of nonlocal variables</a:t>
            </a:r>
          </a:p>
          <a:p>
            <a:pPr eaLnBrk="1" hangingPunct="1"/>
            <a:r>
              <a:rPr lang="en-US" altLang="en-US" sz="2400"/>
              <a:t>The scope rules of a language determine how references to names are associated with variables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Footer Placeholder 3">
            <a:extLst>
              <a:ext uri="{FF2B5EF4-FFF2-40B4-BE49-F238E27FC236}">
                <a16:creationId xmlns:a16="http://schemas.microsoft.com/office/drawing/2014/main" id="{45E13537-C392-E361-9368-2121899D80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2227" name="Slide Number Placeholder 4">
            <a:extLst>
              <a:ext uri="{FF2B5EF4-FFF2-40B4-BE49-F238E27FC236}">
                <a16:creationId xmlns:a16="http://schemas.microsoft.com/office/drawing/2014/main" id="{CB13E477-0DA1-0DD1-3C55-CE1AD17BF4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9055E08-A2DD-A34B-9E0B-B70806F237C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2228" name="Rectangle 2">
            <a:extLst>
              <a:ext uri="{FF2B5EF4-FFF2-40B4-BE49-F238E27FC236}">
                <a16:creationId xmlns:a16="http://schemas.microsoft.com/office/drawing/2014/main" id="{EB9A7123-F72C-F080-3AC3-BCEEE26CB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Static Scope</a:t>
            </a:r>
            <a:br>
              <a:rPr lang="en-US" altLang="en-US" sz="3200"/>
            </a:br>
            <a:endParaRPr lang="en-US" altLang="en-US" sz="3200"/>
          </a:p>
        </p:txBody>
      </p:sp>
      <p:sp>
        <p:nvSpPr>
          <p:cNvPr id="52229" name="Rectangle 3">
            <a:extLst>
              <a:ext uri="{FF2B5EF4-FFF2-40B4-BE49-F238E27FC236}">
                <a16:creationId xmlns:a16="http://schemas.microsoft.com/office/drawing/2014/main" id="{443E8937-A756-08D6-0A14-2B0D37B727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305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Based on program text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Determined statically (i.e., before the program runs)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/>
              <a:t>To connect a name reference to a variable, you (or the compiler) must find the declaration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i="1" dirty="0">
                <a:solidFill>
                  <a:schemeClr val="tx2"/>
                </a:solidFill>
              </a:rPr>
              <a:t>Search process</a:t>
            </a:r>
            <a:r>
              <a:rPr lang="en-US" altLang="en-US" sz="2400" dirty="0"/>
              <a:t>: search declarations, first locally, then in increasingly larger enclosing scopes, until one is found for the given name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Enclosing static scopes (to a specific scope) are called its </a:t>
            </a:r>
            <a:r>
              <a:rPr lang="en-US" altLang="en-US" sz="2400" i="1" dirty="0">
                <a:solidFill>
                  <a:schemeClr val="tx2"/>
                </a:solidFill>
              </a:rPr>
              <a:t>static ancestors</a:t>
            </a:r>
            <a:r>
              <a:rPr lang="en-US" altLang="en-US" sz="2400" dirty="0"/>
              <a:t>; the nearest static ancestor is called a </a:t>
            </a:r>
            <a:r>
              <a:rPr lang="en-US" altLang="en-US" sz="2400" i="1" dirty="0">
                <a:solidFill>
                  <a:schemeClr val="tx2"/>
                </a:solidFill>
              </a:rPr>
              <a:t>static parent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Some languages allow nested subprogram definitions, which create nested static scopes (e.g., Ada, JavaScript, Common Lisp, Scheme, Fortran 2003+, F#, and Python)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>
            <a:extLst>
              <a:ext uri="{FF2B5EF4-FFF2-40B4-BE49-F238E27FC236}">
                <a16:creationId xmlns:a16="http://schemas.microsoft.com/office/drawing/2014/main" id="{D31503DB-7213-A8B5-92F5-D082B7FE69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4275" name="Slide Number Placeholder 4">
            <a:extLst>
              <a:ext uri="{FF2B5EF4-FFF2-40B4-BE49-F238E27FC236}">
                <a16:creationId xmlns:a16="http://schemas.microsoft.com/office/drawing/2014/main" id="{418BCF7A-9A52-111A-E9F8-9B9D4D156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129CEBF4-C2EF-4647-AD42-941055E8D1FB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4276" name="Rectangle 2">
            <a:extLst>
              <a:ext uri="{FF2B5EF4-FFF2-40B4-BE49-F238E27FC236}">
                <a16:creationId xmlns:a16="http://schemas.microsoft.com/office/drawing/2014/main" id="{ED1F5604-F125-7295-F63F-CF964D3EDA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Scope (continued)</a:t>
            </a:r>
          </a:p>
        </p:txBody>
      </p:sp>
      <p:sp>
        <p:nvSpPr>
          <p:cNvPr id="54277" name="Rectangle 3">
            <a:extLst>
              <a:ext uri="{FF2B5EF4-FFF2-40B4-BE49-F238E27FC236}">
                <a16:creationId xmlns:a16="http://schemas.microsoft.com/office/drawing/2014/main" id="{CC75EAB5-6595-EDA5-7496-2A484D5C6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Variables can be hidden from a unit by having a "closer" variable with the same name</a:t>
            </a:r>
          </a:p>
          <a:p>
            <a:pPr eaLnBrk="1" hangingPunct="1"/>
            <a:r>
              <a:rPr lang="en-US" altLang="en-US" dirty="0"/>
              <a:t>Sometimes also called “shadowed”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Footer Placeholder 3">
            <a:extLst>
              <a:ext uri="{FF2B5EF4-FFF2-40B4-BE49-F238E27FC236}">
                <a16:creationId xmlns:a16="http://schemas.microsoft.com/office/drawing/2014/main" id="{2EDE1A58-D91F-4F29-502F-DA81973C7A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6323" name="Slide Number Placeholder 4">
            <a:extLst>
              <a:ext uri="{FF2B5EF4-FFF2-40B4-BE49-F238E27FC236}">
                <a16:creationId xmlns:a16="http://schemas.microsoft.com/office/drawing/2014/main" id="{63643160-6D3D-0F39-8BDF-4E84B4E549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FB0A733-EF41-B147-841F-774C9FD29B91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56324" name="Rectangle 2">
            <a:extLst>
              <a:ext uri="{FF2B5EF4-FFF2-40B4-BE49-F238E27FC236}">
                <a16:creationId xmlns:a16="http://schemas.microsoft.com/office/drawing/2014/main" id="{E6A4A7F0-A38E-7763-3464-FD487EA5CC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Blocks </a:t>
            </a:r>
            <a:br>
              <a:rPr lang="en-US" altLang="en-US" sz="3200"/>
            </a:br>
            <a:endParaRPr lang="en-US" altLang="en-US" sz="3200"/>
          </a:p>
        </p:txBody>
      </p:sp>
      <p:sp>
        <p:nvSpPr>
          <p:cNvPr id="56325" name="Rectangle 3">
            <a:extLst>
              <a:ext uri="{FF2B5EF4-FFF2-40B4-BE49-F238E27FC236}">
                <a16:creationId xmlns:a16="http://schemas.microsoft.com/office/drawing/2014/main" id="{BB51EA68-2ACC-7090-F767-3DAE658A56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7772400" cy="4724400"/>
          </a:xfrm>
        </p:spPr>
        <p:txBody>
          <a:bodyPr/>
          <a:lstStyle/>
          <a:p>
            <a:pPr lvl="1" eaLnBrk="1" hangingPunct="1"/>
            <a:r>
              <a:rPr lang="en-US" altLang="en-US" sz="2000"/>
              <a:t>A method of creating static scopes inside program units--from ALGOL 60</a:t>
            </a:r>
          </a:p>
          <a:p>
            <a:pPr lvl="1" eaLnBrk="1" hangingPunct="1"/>
            <a:r>
              <a:rPr lang="en-US" altLang="en-US" sz="2000"/>
              <a:t>Example in C:</a:t>
            </a:r>
          </a:p>
          <a:p>
            <a:pPr eaLnBrk="1" hangingPunct="1">
              <a:buFontTx/>
              <a:buNone/>
            </a:pP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           void sub() {</a:t>
            </a:r>
          </a:p>
          <a:p>
            <a:pPr eaLnBrk="1" hangingPunct="1"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 int count;</a:t>
            </a:r>
          </a:p>
          <a:p>
            <a:pPr eaLnBrk="1" hangingPunct="1"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 while (...) {</a:t>
            </a:r>
          </a:p>
          <a:p>
            <a:pPr eaLnBrk="1" hangingPunct="1"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		      int count;</a:t>
            </a:r>
          </a:p>
          <a:p>
            <a:pPr eaLnBrk="1" hangingPunct="1"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   count++;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   ...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  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latin typeface="Courier New" panose="02070309020205020404" pitchFamily="49" charset="0"/>
              </a:rPr>
              <a:t>         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urier New" panose="02070309020205020404" pitchFamily="49" charset="0"/>
              </a:rPr>
              <a:t>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     </a:t>
            </a:r>
            <a:r>
              <a:rPr lang="en-US" altLang="en-US" sz="2000"/>
              <a:t>- Note: legal in C and C++, but not in Java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              and C# - too error-prone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>
            <a:extLst>
              <a:ext uri="{FF2B5EF4-FFF2-40B4-BE49-F238E27FC236}">
                <a16:creationId xmlns:a16="http://schemas.microsoft.com/office/drawing/2014/main" id="{AF3FA47C-2572-6163-3498-4B3271A1F5C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9219" name="Slide Number Placeholder 4">
            <a:extLst>
              <a:ext uri="{FF2B5EF4-FFF2-40B4-BE49-F238E27FC236}">
                <a16:creationId xmlns:a16="http://schemas.microsoft.com/office/drawing/2014/main" id="{E673A932-8008-C51E-9D43-3E729B3B89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04A6174-075F-304A-99DE-98227A3B97C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9220" name="Rectangle 2">
            <a:extLst>
              <a:ext uri="{FF2B5EF4-FFF2-40B4-BE49-F238E27FC236}">
                <a16:creationId xmlns:a16="http://schemas.microsoft.com/office/drawing/2014/main" id="{6FD5CBD5-C86F-A22B-3872-1E541CB3D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Introduction</a:t>
            </a:r>
          </a:p>
        </p:txBody>
      </p:sp>
      <p:sp>
        <p:nvSpPr>
          <p:cNvPr id="9221" name="Rectangle 3">
            <a:extLst>
              <a:ext uri="{FF2B5EF4-FFF2-40B4-BE49-F238E27FC236}">
                <a16:creationId xmlns:a16="http://schemas.microsoft.com/office/drawing/2014/main" id="{8CF2635B-4FCD-135B-7286-95CE068F7C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Imperative languages are abstractions of von Neumann architecture</a:t>
            </a:r>
          </a:p>
          <a:p>
            <a:pPr lvl="1" eaLnBrk="1" hangingPunct="1"/>
            <a:r>
              <a:rPr lang="en-US" altLang="en-US" dirty="0"/>
              <a:t>Memory</a:t>
            </a:r>
          </a:p>
          <a:p>
            <a:pPr lvl="1" eaLnBrk="1" hangingPunct="1"/>
            <a:r>
              <a:rPr lang="en-US" altLang="en-US" dirty="0"/>
              <a:t>Processor</a:t>
            </a:r>
          </a:p>
          <a:p>
            <a:pPr eaLnBrk="1" hangingPunct="1"/>
            <a:r>
              <a:rPr lang="en-US" altLang="en-US" dirty="0"/>
              <a:t>Variables are characterized by attributes</a:t>
            </a:r>
          </a:p>
          <a:p>
            <a:pPr lvl="1" eaLnBrk="1" hangingPunct="1"/>
            <a:r>
              <a:rPr lang="en-US" altLang="en-US" dirty="0"/>
              <a:t>To design a type, must consider scope, lifetime, type checking, initialization, and type compatibility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5B5F11D4-E180-AE6C-BE7B-004947A1D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 sz="3200" b="1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/>
              <a:t> Construct</a:t>
            </a:r>
            <a:endParaRPr lang="en-US" altLang="en-US" sz="2400"/>
          </a:p>
        </p:txBody>
      </p:sp>
      <p:sp>
        <p:nvSpPr>
          <p:cNvPr id="58371" name="Content Placeholder 2">
            <a:extLst>
              <a:ext uri="{FF2B5EF4-FFF2-40B4-BE49-F238E27FC236}">
                <a16:creationId xmlns:a16="http://schemas.microsoft.com/office/drawing/2014/main" id="{53C7F29C-6602-F285-F488-FD7E6EF702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Most functional languages include some form of </a:t>
            </a:r>
            <a:r>
              <a:rPr lang="en-US" altLang="en-US" sz="2400" b="1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/>
              <a:t> construct</a:t>
            </a:r>
          </a:p>
          <a:p>
            <a:r>
              <a:rPr lang="en-US" altLang="en-US"/>
              <a:t>A let construct has two parts</a:t>
            </a:r>
          </a:p>
          <a:p>
            <a:pPr lvl="1"/>
            <a:r>
              <a:rPr lang="en-US" altLang="en-US" sz="2000"/>
              <a:t>The first part binds names to values</a:t>
            </a:r>
          </a:p>
          <a:p>
            <a:pPr lvl="1"/>
            <a:r>
              <a:rPr lang="en-US" altLang="en-US" sz="2000"/>
              <a:t>The second part uses the names defined in the first part</a:t>
            </a:r>
          </a:p>
          <a:p>
            <a:r>
              <a:rPr lang="en-US" altLang="en-US"/>
              <a:t>In Scheme: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(LET (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  (name</a:t>
            </a:r>
            <a:r>
              <a:rPr lang="en-US" altLang="en-US" sz="18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expression</a:t>
            </a:r>
            <a:r>
              <a:rPr lang="en-US" altLang="en-US" sz="18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  …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  (name</a:t>
            </a:r>
            <a:r>
              <a:rPr lang="en-US" altLang="en-US" sz="18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expression</a:t>
            </a:r>
            <a:r>
              <a:rPr lang="en-US" altLang="en-US" sz="18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)</a:t>
            </a:r>
          </a:p>
        </p:txBody>
      </p:sp>
      <p:sp>
        <p:nvSpPr>
          <p:cNvPr id="58372" name="Footer Placeholder 3">
            <a:extLst>
              <a:ext uri="{FF2B5EF4-FFF2-40B4-BE49-F238E27FC236}">
                <a16:creationId xmlns:a16="http://schemas.microsoft.com/office/drawing/2014/main" id="{3F918135-1A50-9CD8-030C-84DA308EC4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8373" name="Slide Number Placeholder 4">
            <a:extLst>
              <a:ext uri="{FF2B5EF4-FFF2-40B4-BE49-F238E27FC236}">
                <a16:creationId xmlns:a16="http://schemas.microsoft.com/office/drawing/2014/main" id="{58BF60B7-BCBC-7BE5-2F53-73D2A0E649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F34E307-F5DB-894E-B4B8-269443DFF1E6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>
            <a:extLst>
              <a:ext uri="{FF2B5EF4-FFF2-40B4-BE49-F238E27FC236}">
                <a16:creationId xmlns:a16="http://schemas.microsoft.com/office/drawing/2014/main" id="{BD64BA76-4C32-F6C1-3381-5037DB6AA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 sz="3200" b="1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/>
              <a:t> Construct </a:t>
            </a:r>
            <a:r>
              <a:rPr lang="en-US" altLang="en-US" sz="2800"/>
              <a:t>(continued)</a:t>
            </a:r>
            <a:endParaRPr lang="en-US" altLang="en-US"/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C49030A5-F1CF-47DE-38CA-8411398B0E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 ML:</a:t>
            </a:r>
          </a:p>
          <a:p>
            <a:pPr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	let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  val name</a:t>
            </a:r>
            <a:r>
              <a:rPr lang="en-US" altLang="en-US" sz="18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= expression</a:t>
            </a:r>
            <a:r>
              <a:rPr lang="en-US" altLang="en-US" sz="18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  …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	  val name</a:t>
            </a:r>
            <a:r>
              <a:rPr lang="en-US" altLang="en-US" sz="18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= expression</a:t>
            </a:r>
            <a:r>
              <a:rPr lang="en-US" altLang="en-US" sz="1800" baseline="-2500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</a:p>
          <a:p>
            <a:pPr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	in</a:t>
            </a:r>
          </a:p>
          <a:p>
            <a:pPr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 	 expression</a:t>
            </a:r>
          </a:p>
          <a:p>
            <a:pPr>
              <a:buFontTx/>
              <a:buNone/>
            </a:pP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	end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altLang="en-US">
                <a:cs typeface="Courier New" panose="02070309020205020404" pitchFamily="49" charset="0"/>
              </a:rPr>
              <a:t>In F#:</a:t>
            </a:r>
          </a:p>
          <a:p>
            <a:pPr lvl="1"/>
            <a:r>
              <a:rPr lang="en-US" altLang="en-US">
                <a:cs typeface="Courier New" panose="02070309020205020404" pitchFamily="49" charset="0"/>
              </a:rPr>
              <a:t>First part: </a:t>
            </a:r>
            <a:r>
              <a:rPr lang="en-US" altLang="en-US" sz="1800" b="1">
                <a:latin typeface="Courier New" panose="02070309020205020404" pitchFamily="49" charset="0"/>
                <a:cs typeface="Courier New" panose="02070309020205020404" pitchFamily="49" charset="0"/>
              </a:rPr>
              <a:t>let</a:t>
            </a:r>
            <a:r>
              <a:rPr lang="en-US" altLang="en-US">
                <a:cs typeface="Courier New" panose="02070309020205020404" pitchFamily="49" charset="0"/>
              </a:rPr>
              <a:t> </a:t>
            </a:r>
            <a:r>
              <a:rPr lang="en-US" altLang="en-US" sz="2000">
                <a:cs typeface="Courier New" panose="02070309020205020404" pitchFamily="49" charset="0"/>
              </a:rPr>
              <a:t>left_side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altLang="en-US" sz="2000">
                <a:cs typeface="Courier New" panose="02070309020205020404" pitchFamily="49" charset="0"/>
              </a:rPr>
              <a:t> expression</a:t>
            </a:r>
          </a:p>
          <a:p>
            <a:pPr lvl="1"/>
            <a:r>
              <a:rPr lang="en-US" altLang="en-US">
                <a:cs typeface="Courier New" panose="02070309020205020404" pitchFamily="49" charset="0"/>
              </a:rPr>
              <a:t>(</a:t>
            </a:r>
            <a:r>
              <a:rPr lang="en-US" altLang="en-US" sz="2000">
                <a:cs typeface="Courier New" panose="02070309020205020404" pitchFamily="49" charset="0"/>
              </a:rPr>
              <a:t>left_side</a:t>
            </a:r>
            <a:r>
              <a:rPr lang="en-US" altLang="en-US">
                <a:cs typeface="Courier New" panose="02070309020205020404" pitchFamily="49" charset="0"/>
              </a:rPr>
              <a:t> is either a name or a tuple pattern)</a:t>
            </a:r>
          </a:p>
          <a:p>
            <a:pPr lvl="1"/>
            <a:r>
              <a:rPr lang="en-US" altLang="en-US">
                <a:cs typeface="Courier New" panose="02070309020205020404" pitchFamily="49" charset="0"/>
              </a:rPr>
              <a:t>All that follows is the second part</a:t>
            </a:r>
          </a:p>
        </p:txBody>
      </p:sp>
      <p:sp>
        <p:nvSpPr>
          <p:cNvPr id="59396" name="Footer Placeholder 3">
            <a:extLst>
              <a:ext uri="{FF2B5EF4-FFF2-40B4-BE49-F238E27FC236}">
                <a16:creationId xmlns:a16="http://schemas.microsoft.com/office/drawing/2014/main" id="{0CD2408C-2885-E357-A0DF-A73B1D5EAC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59397" name="Slide Number Placeholder 4">
            <a:extLst>
              <a:ext uri="{FF2B5EF4-FFF2-40B4-BE49-F238E27FC236}">
                <a16:creationId xmlns:a16="http://schemas.microsoft.com/office/drawing/2014/main" id="{78CA5FEE-355A-D2CE-C71C-4E1E467386A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73B3B1C-AF1F-4E4F-987B-96C9378E16C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>
            <a:extLst>
              <a:ext uri="{FF2B5EF4-FFF2-40B4-BE49-F238E27FC236}">
                <a16:creationId xmlns:a16="http://schemas.microsoft.com/office/drawing/2014/main" id="{0B1C57CA-4172-C220-DBFF-623CF6527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Declaration Order</a:t>
            </a:r>
          </a:p>
        </p:txBody>
      </p:sp>
      <p:sp>
        <p:nvSpPr>
          <p:cNvPr id="60419" name="Content Placeholder 2">
            <a:extLst>
              <a:ext uri="{FF2B5EF4-FFF2-40B4-BE49-F238E27FC236}">
                <a16:creationId xmlns:a16="http://schemas.microsoft.com/office/drawing/2014/main" id="{C4BC3C31-2CFD-87C5-BB46-259E0066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3962400"/>
            <a:ext cx="8153400" cy="1981200"/>
          </a:xfrm>
        </p:spPr>
        <p:txBody>
          <a:bodyPr/>
          <a:lstStyle/>
          <a:p>
            <a:r>
              <a:rPr lang="en-US" altLang="en-US" sz="2400" dirty="0"/>
              <a:t>Is declaring z in the middle of the block allowed?</a:t>
            </a:r>
          </a:p>
          <a:p>
            <a:pPr lvl="1"/>
            <a:r>
              <a:rPr lang="en-US" altLang="en-US" sz="2000" dirty="0"/>
              <a:t>Should it be?</a:t>
            </a:r>
          </a:p>
          <a:p>
            <a:r>
              <a:rPr lang="en-US" altLang="en-US" sz="2400" dirty="0"/>
              <a:t>What is the scope of z?</a:t>
            </a:r>
          </a:p>
          <a:p>
            <a:pPr lvl="1"/>
            <a:r>
              <a:rPr lang="en-US" altLang="en-US" sz="2000" dirty="0"/>
              <a:t>What are the choices?</a:t>
            </a:r>
          </a:p>
          <a:p>
            <a:pPr lvl="1"/>
            <a:r>
              <a:rPr lang="en-US" altLang="en-US" sz="2000" dirty="0"/>
              <a:t>Does it matter?</a:t>
            </a:r>
          </a:p>
        </p:txBody>
      </p:sp>
      <p:sp>
        <p:nvSpPr>
          <p:cNvPr id="60420" name="Footer Placeholder 3">
            <a:extLst>
              <a:ext uri="{FF2B5EF4-FFF2-40B4-BE49-F238E27FC236}">
                <a16:creationId xmlns:a16="http://schemas.microsoft.com/office/drawing/2014/main" id="{570FDD4E-20E8-E542-E4E8-54F94E3832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0421" name="Slide Number Placeholder 4">
            <a:extLst>
              <a:ext uri="{FF2B5EF4-FFF2-40B4-BE49-F238E27FC236}">
                <a16:creationId xmlns:a16="http://schemas.microsoft.com/office/drawing/2014/main" id="{D4E7493E-ADA2-43BA-EC1C-264A2BC389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AA18CBF-1298-F145-ABEE-5F64D7124E8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CA39DD-DD4B-CDF3-7E40-8DC962204D60}"/>
              </a:ext>
            </a:extLst>
          </p:cNvPr>
          <p:cNvSpPr/>
          <p:nvPr/>
        </p:nvSpPr>
        <p:spPr bwMode="auto">
          <a:xfrm>
            <a:off x="685800" y="1284514"/>
            <a:ext cx="4528457" cy="260168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v</a:t>
            </a:r>
            <a:r>
              <a:rPr kumimoji="0" lang="en-US" sz="2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oid </a:t>
            </a:r>
            <a:r>
              <a:rPr kumimoji="0" lang="en-US" sz="200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my_func</a:t>
            </a:r>
            <a:r>
              <a:rPr kumimoji="0" lang="en-US" sz="2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(int a, int b)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int x, y;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x = a + b;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y = a + 2*b;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int</a:t>
            </a:r>
            <a:r>
              <a:rPr kumimoji="0" lang="en-US" sz="200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z;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	z = x + y;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39476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>
            <a:extLst>
              <a:ext uri="{FF2B5EF4-FFF2-40B4-BE49-F238E27FC236}">
                <a16:creationId xmlns:a16="http://schemas.microsoft.com/office/drawing/2014/main" id="{0B1C57CA-4172-C220-DBFF-623CF6527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Declaration Order</a:t>
            </a:r>
          </a:p>
        </p:txBody>
      </p:sp>
      <p:sp>
        <p:nvSpPr>
          <p:cNvPr id="60420" name="Footer Placeholder 3">
            <a:extLst>
              <a:ext uri="{FF2B5EF4-FFF2-40B4-BE49-F238E27FC236}">
                <a16:creationId xmlns:a16="http://schemas.microsoft.com/office/drawing/2014/main" id="{570FDD4E-20E8-E542-E4E8-54F94E3832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0421" name="Slide Number Placeholder 4">
            <a:extLst>
              <a:ext uri="{FF2B5EF4-FFF2-40B4-BE49-F238E27FC236}">
                <a16:creationId xmlns:a16="http://schemas.microsoft.com/office/drawing/2014/main" id="{D4E7493E-ADA2-43BA-EC1C-264A2BC389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AA18CBF-1298-F145-ABEE-5F64D7124E8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CA39DD-DD4B-CDF3-7E40-8DC962204D60}"/>
              </a:ext>
            </a:extLst>
          </p:cNvPr>
          <p:cNvSpPr/>
          <p:nvPr/>
        </p:nvSpPr>
        <p:spPr bwMode="auto">
          <a:xfrm>
            <a:off x="685800" y="1284514"/>
            <a:ext cx="6400800" cy="351608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function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outer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a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b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function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inner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bump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r>
              <a:rPr lang="en-US" sz="1600" dirty="0">
                <a:solidFill>
                  <a:srgbClr val="9CDCFE"/>
                </a:solidFill>
                <a:latin typeface="Menlo" panose="020B0609030804020204" pitchFamily="49" charset="0"/>
              </a:rPr>
              <a:t>   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+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bump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}</a:t>
            </a:r>
          </a:p>
          <a:p>
            <a:b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</a:t>
            </a:r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let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100  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inner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a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r>
              <a:rPr lang="en-US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  return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z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}</a:t>
            </a:r>
          </a:p>
          <a:p>
            <a:b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console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log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outer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15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))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08534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>
            <a:extLst>
              <a:ext uri="{FF2B5EF4-FFF2-40B4-BE49-F238E27FC236}">
                <a16:creationId xmlns:a16="http://schemas.microsoft.com/office/drawing/2014/main" id="{0B1C57CA-4172-C220-DBFF-623CF6527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Declaration Order</a:t>
            </a:r>
          </a:p>
        </p:txBody>
      </p:sp>
      <p:sp>
        <p:nvSpPr>
          <p:cNvPr id="60419" name="Content Placeholder 2">
            <a:extLst>
              <a:ext uri="{FF2B5EF4-FFF2-40B4-BE49-F238E27FC236}">
                <a16:creationId xmlns:a16="http://schemas.microsoft.com/office/drawing/2014/main" id="{C4BC3C31-2CFD-87C5-BB46-259E00669D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47800"/>
            <a:ext cx="8153400" cy="4724400"/>
          </a:xfrm>
        </p:spPr>
        <p:txBody>
          <a:bodyPr/>
          <a:lstStyle/>
          <a:p>
            <a:r>
              <a:rPr lang="en-US" altLang="en-US"/>
              <a:t>C99, C++, Java, and C# allow variable declarations to appear anywhere a statement can appear</a:t>
            </a:r>
          </a:p>
          <a:p>
            <a:pPr lvl="1"/>
            <a:r>
              <a:rPr lang="en-US" altLang="en-US"/>
              <a:t>In C99, C++, and Java, the scope of all local variables is from the declaration to the end of the block</a:t>
            </a:r>
          </a:p>
          <a:p>
            <a:pPr lvl="1"/>
            <a:r>
              <a:rPr lang="en-US" altLang="en-US"/>
              <a:t>In the official documentation of C#, the scope of any variable declared in a block is the whole block, regardless of the position of the declaration in the block</a:t>
            </a:r>
          </a:p>
          <a:p>
            <a:pPr lvl="2"/>
            <a:r>
              <a:rPr lang="en-US" altLang="en-US"/>
              <a:t>However, that is misleading, because a variable still must be declared before it can be used</a:t>
            </a:r>
          </a:p>
        </p:txBody>
      </p:sp>
      <p:sp>
        <p:nvSpPr>
          <p:cNvPr id="60420" name="Footer Placeholder 3">
            <a:extLst>
              <a:ext uri="{FF2B5EF4-FFF2-40B4-BE49-F238E27FC236}">
                <a16:creationId xmlns:a16="http://schemas.microsoft.com/office/drawing/2014/main" id="{570FDD4E-20E8-E542-E4E8-54F94E3832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0421" name="Slide Number Placeholder 4">
            <a:extLst>
              <a:ext uri="{FF2B5EF4-FFF2-40B4-BE49-F238E27FC236}">
                <a16:creationId xmlns:a16="http://schemas.microsoft.com/office/drawing/2014/main" id="{D4E7493E-ADA2-43BA-EC1C-264A2BC389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AA18CBF-1298-F145-ABEE-5F64D7124E8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>
            <a:extLst>
              <a:ext uri="{FF2B5EF4-FFF2-40B4-BE49-F238E27FC236}">
                <a16:creationId xmlns:a16="http://schemas.microsoft.com/office/drawing/2014/main" id="{DB0163B8-D0DA-0067-1A0C-E796F27E9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Declaration Order </a:t>
            </a:r>
            <a:r>
              <a:rPr lang="en-US" altLang="en-US" sz="2400"/>
              <a:t>(continued)</a:t>
            </a:r>
          </a:p>
        </p:txBody>
      </p:sp>
      <p:sp>
        <p:nvSpPr>
          <p:cNvPr id="61443" name="Content Placeholder 2">
            <a:extLst>
              <a:ext uri="{FF2B5EF4-FFF2-40B4-BE49-F238E27FC236}">
                <a16:creationId xmlns:a16="http://schemas.microsoft.com/office/drawing/2014/main" id="{74FC45B5-D059-B596-B64F-5240AA6E3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In C++, Java, and C#, variables can be declared in </a:t>
            </a:r>
            <a:r>
              <a:rPr lang="en-US" altLang="en-US" sz="240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/>
              <a:t> statements</a:t>
            </a:r>
          </a:p>
          <a:p>
            <a:pPr lvl="1"/>
            <a:r>
              <a:rPr lang="en-US" altLang="en-US"/>
              <a:t>The scope of such variables is restricted to the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altLang="en-US"/>
              <a:t> construct</a:t>
            </a:r>
          </a:p>
        </p:txBody>
      </p:sp>
      <p:sp>
        <p:nvSpPr>
          <p:cNvPr id="61444" name="Footer Placeholder 3">
            <a:extLst>
              <a:ext uri="{FF2B5EF4-FFF2-40B4-BE49-F238E27FC236}">
                <a16:creationId xmlns:a16="http://schemas.microsoft.com/office/drawing/2014/main" id="{EB948A76-98B6-E84D-E358-7BAE5B8F29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1445" name="Slide Number Placeholder 4">
            <a:extLst>
              <a:ext uri="{FF2B5EF4-FFF2-40B4-BE49-F238E27FC236}">
                <a16:creationId xmlns:a16="http://schemas.microsoft.com/office/drawing/2014/main" id="{747A7900-C141-1491-BCC4-488508DB67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6F170FE-843B-C64E-B880-2C90880AD067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FE3DED6-09BE-2BF0-0BA1-D4581D3FB1FA}"/>
              </a:ext>
            </a:extLst>
          </p:cNvPr>
          <p:cNvSpPr/>
          <p:nvPr/>
        </p:nvSpPr>
        <p:spPr bwMode="auto">
          <a:xfrm>
            <a:off x="1524000" y="4430486"/>
            <a:ext cx="5410200" cy="1186543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For (int j = 0; j &lt; 100; </a:t>
            </a:r>
            <a:r>
              <a:rPr lang="en-US" sz="2000" dirty="0" err="1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j++</a:t>
            </a: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) {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  sum += j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nlo" panose="020B0609030804020204" pitchFamily="49" charset="0"/>
                <a:ea typeface="Menlo" panose="020B0609030804020204" pitchFamily="49" charset="0"/>
                <a:cs typeface="Menlo" panose="020B06090308040202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>
            <a:extLst>
              <a:ext uri="{FF2B5EF4-FFF2-40B4-BE49-F238E27FC236}">
                <a16:creationId xmlns:a16="http://schemas.microsoft.com/office/drawing/2014/main" id="{44946E2D-7107-D955-F4A4-4BAC79D5F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Scope</a:t>
            </a:r>
          </a:p>
        </p:txBody>
      </p:sp>
      <p:sp>
        <p:nvSpPr>
          <p:cNvPr id="62467" name="Content Placeholder 2">
            <a:extLst>
              <a:ext uri="{FF2B5EF4-FFF2-40B4-BE49-F238E27FC236}">
                <a16:creationId xmlns:a16="http://schemas.microsoft.com/office/drawing/2014/main" id="{3F5A942C-1326-75CA-73E1-C46E1C4B6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00600"/>
          </a:xfrm>
        </p:spPr>
        <p:txBody>
          <a:bodyPr/>
          <a:lstStyle/>
          <a:p>
            <a:r>
              <a:rPr lang="en-US" altLang="en-US"/>
              <a:t>C, C++, PHP, and Python support a program structure that consists of a sequence of function definitions in a file</a:t>
            </a:r>
          </a:p>
          <a:p>
            <a:pPr lvl="1"/>
            <a:r>
              <a:rPr lang="en-US" altLang="en-US"/>
              <a:t>These languages allow variable declarations to appear outside function definitions</a:t>
            </a:r>
          </a:p>
          <a:p>
            <a:pPr lvl="1"/>
            <a:endParaRPr lang="en-US" altLang="en-US"/>
          </a:p>
          <a:p>
            <a:r>
              <a:rPr lang="en-US" altLang="en-US"/>
              <a:t>C and C++have both declarations (just attributes) and definitions (attributes and storage)</a:t>
            </a:r>
          </a:p>
          <a:p>
            <a:pPr lvl="1"/>
            <a:r>
              <a:rPr lang="en-US" altLang="en-US"/>
              <a:t>A declaration outside a function definition specifies that it is defined in another file</a:t>
            </a:r>
          </a:p>
        </p:txBody>
      </p:sp>
      <p:sp>
        <p:nvSpPr>
          <p:cNvPr id="62468" name="Footer Placeholder 3">
            <a:extLst>
              <a:ext uri="{FF2B5EF4-FFF2-40B4-BE49-F238E27FC236}">
                <a16:creationId xmlns:a16="http://schemas.microsoft.com/office/drawing/2014/main" id="{EEDC4261-4619-D275-498A-7F6F4937FD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2469" name="Slide Number Placeholder 4">
            <a:extLst>
              <a:ext uri="{FF2B5EF4-FFF2-40B4-BE49-F238E27FC236}">
                <a16:creationId xmlns:a16="http://schemas.microsoft.com/office/drawing/2014/main" id="{0C5FD2CE-6E85-199C-02F4-C472B112AC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355A8C5-1EAF-1B41-A2EF-AC97BFD2D004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6734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>
            <a:extLst>
              <a:ext uri="{FF2B5EF4-FFF2-40B4-BE49-F238E27FC236}">
                <a16:creationId xmlns:a16="http://schemas.microsoft.com/office/drawing/2014/main" id="{44946E2D-7107-D955-F4A4-4BAC79D5F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Scope</a:t>
            </a:r>
          </a:p>
        </p:txBody>
      </p:sp>
      <p:sp>
        <p:nvSpPr>
          <p:cNvPr id="62467" name="Content Placeholder 2">
            <a:extLst>
              <a:ext uri="{FF2B5EF4-FFF2-40B4-BE49-F238E27FC236}">
                <a16:creationId xmlns:a16="http://schemas.microsoft.com/office/drawing/2014/main" id="{3F5A942C-1326-75CA-73E1-C46E1C4B6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153400" cy="4800600"/>
          </a:xfrm>
        </p:spPr>
        <p:txBody>
          <a:bodyPr/>
          <a:lstStyle/>
          <a:p>
            <a:r>
              <a:rPr lang="en-US" altLang="en-US" dirty="0"/>
              <a:t>Global is the topmost non-local scope</a:t>
            </a:r>
          </a:p>
          <a:p>
            <a:pPr lvl="1"/>
            <a:r>
              <a:rPr lang="en-US" altLang="en-US" dirty="0"/>
              <a:t>Usually outside any functions / classes</a:t>
            </a:r>
          </a:p>
          <a:p>
            <a:r>
              <a:rPr lang="en-US" altLang="en-US" dirty="0"/>
              <a:t>Some languages require special syntax to access global variables</a:t>
            </a:r>
          </a:p>
        </p:txBody>
      </p:sp>
      <p:sp>
        <p:nvSpPr>
          <p:cNvPr id="62468" name="Footer Placeholder 3">
            <a:extLst>
              <a:ext uri="{FF2B5EF4-FFF2-40B4-BE49-F238E27FC236}">
                <a16:creationId xmlns:a16="http://schemas.microsoft.com/office/drawing/2014/main" id="{EEDC4261-4619-D275-498A-7F6F4937FD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2469" name="Slide Number Placeholder 4">
            <a:extLst>
              <a:ext uri="{FF2B5EF4-FFF2-40B4-BE49-F238E27FC236}">
                <a16:creationId xmlns:a16="http://schemas.microsoft.com/office/drawing/2014/main" id="{0C5FD2CE-6E85-199C-02F4-C472B112AC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8355A8C5-1EAF-1B41-A2EF-AC97BFD2D004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7F24EB4-A432-DAD1-1CEF-4851B89EFD27}"/>
              </a:ext>
            </a:extLst>
          </p:cNvPr>
          <p:cNvSpPr/>
          <p:nvPr/>
        </p:nvSpPr>
        <p:spPr bwMode="auto">
          <a:xfrm>
            <a:off x="762000" y="3575957"/>
            <a:ext cx="2286000" cy="215936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b="0" dirty="0" err="1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xyz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'boo'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b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def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hi_there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puts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xyz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end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b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 err="1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hi_there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C5F56F-6588-5D9E-6AE6-3CE7C428BF51}"/>
              </a:ext>
            </a:extLst>
          </p:cNvPr>
          <p:cNvSpPr/>
          <p:nvPr/>
        </p:nvSpPr>
        <p:spPr bwMode="auto">
          <a:xfrm>
            <a:off x="5410200" y="3575957"/>
            <a:ext cx="2286000" cy="2159366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600" dirty="0">
                <a:solidFill>
                  <a:srgbClr val="D4D4D4"/>
                </a:solidFill>
                <a:latin typeface="Menlo" panose="020B0609030804020204" pitchFamily="49" charset="0"/>
              </a:rPr>
              <a:t>$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xyz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'boo'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b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def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hi_there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puts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$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xyz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b="0" dirty="0">
                <a:solidFill>
                  <a:srgbClr val="C586C0"/>
                </a:solidFill>
                <a:effectLst/>
                <a:latin typeface="Menlo" panose="020B0609030804020204" pitchFamily="49" charset="0"/>
              </a:rPr>
              <a:t>end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b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 err="1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hi_there</a:t>
            </a:r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E5734F-3C92-654F-7C84-A3C2CC2292B0}"/>
              </a:ext>
            </a:extLst>
          </p:cNvPr>
          <p:cNvSpPr txBox="1"/>
          <p:nvPr/>
        </p:nvSpPr>
        <p:spPr>
          <a:xfrm>
            <a:off x="1219200" y="5735323"/>
            <a:ext cx="833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Error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DF3916-0D03-BF8C-F20D-6EC4D0E6E5C2}"/>
              </a:ext>
            </a:extLst>
          </p:cNvPr>
          <p:cNvSpPr txBox="1"/>
          <p:nvPr/>
        </p:nvSpPr>
        <p:spPr>
          <a:xfrm>
            <a:off x="5376334" y="5735323"/>
            <a:ext cx="23198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Runs as expected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>
            <a:extLst>
              <a:ext uri="{FF2B5EF4-FFF2-40B4-BE49-F238E27FC236}">
                <a16:creationId xmlns:a16="http://schemas.microsoft.com/office/drawing/2014/main" id="{0A9513B4-5A92-C4D0-63AC-EFF79DB48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Scope </a:t>
            </a:r>
            <a:r>
              <a:rPr lang="en-US" altLang="en-US" sz="2800"/>
              <a:t>(continued)</a:t>
            </a:r>
          </a:p>
        </p:txBody>
      </p:sp>
      <p:sp>
        <p:nvSpPr>
          <p:cNvPr id="63491" name="Content Placeholder 2">
            <a:extLst>
              <a:ext uri="{FF2B5EF4-FFF2-40B4-BE49-F238E27FC236}">
                <a16:creationId xmlns:a16="http://schemas.microsoft.com/office/drawing/2014/main" id="{5E388918-076E-1BA7-79EE-457A83377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PHP </a:t>
            </a:r>
          </a:p>
          <a:p>
            <a:pPr lvl="1"/>
            <a:r>
              <a:rPr lang="en-US" altLang="en-US"/>
              <a:t>Programs are embedded in HTML markup documents, in any number of fragments, some statements and some function definitions</a:t>
            </a:r>
          </a:p>
          <a:p>
            <a:pPr lvl="1"/>
            <a:r>
              <a:rPr lang="en-US" altLang="en-US"/>
              <a:t>The scope of a variable (implicitly) declared in a function is local to the function</a:t>
            </a:r>
          </a:p>
          <a:p>
            <a:pPr lvl="1"/>
            <a:r>
              <a:rPr lang="en-US" altLang="en-US"/>
              <a:t>The scope of a variable implicitly declared outside functions is from the declaration to the end of the program, but skips over any intervening functions</a:t>
            </a:r>
          </a:p>
          <a:p>
            <a:pPr lvl="2"/>
            <a:r>
              <a:rPr lang="en-US" altLang="en-US"/>
              <a:t>Global variables can be accessed in a function through the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$GLOBALS</a:t>
            </a:r>
            <a:r>
              <a:rPr lang="en-US" altLang="en-US"/>
              <a:t> array or by declaring it 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</a:p>
        </p:txBody>
      </p:sp>
      <p:sp>
        <p:nvSpPr>
          <p:cNvPr id="63492" name="Footer Placeholder 3">
            <a:extLst>
              <a:ext uri="{FF2B5EF4-FFF2-40B4-BE49-F238E27FC236}">
                <a16:creationId xmlns:a16="http://schemas.microsoft.com/office/drawing/2014/main" id="{7C884719-CABD-D3FB-BDF0-F9A56AB259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3493" name="Slide Number Placeholder 4">
            <a:extLst>
              <a:ext uri="{FF2B5EF4-FFF2-40B4-BE49-F238E27FC236}">
                <a16:creationId xmlns:a16="http://schemas.microsoft.com/office/drawing/2014/main" id="{C27EC68D-9584-3C3C-A81B-333D56907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7024FF48-EBD7-0648-8363-B4E2A2272D2F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>
            <a:extLst>
              <a:ext uri="{FF2B5EF4-FFF2-40B4-BE49-F238E27FC236}">
                <a16:creationId xmlns:a16="http://schemas.microsoft.com/office/drawing/2014/main" id="{082C4415-F049-1CEE-E944-EC505E74D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Global Scope </a:t>
            </a:r>
            <a:r>
              <a:rPr lang="en-US" altLang="en-US" sz="2800"/>
              <a:t>(continued)</a:t>
            </a:r>
            <a:endParaRPr lang="en-US" altLang="en-US"/>
          </a:p>
        </p:txBody>
      </p:sp>
      <p:sp>
        <p:nvSpPr>
          <p:cNvPr id="64515" name="Content Placeholder 2">
            <a:extLst>
              <a:ext uri="{FF2B5EF4-FFF2-40B4-BE49-F238E27FC236}">
                <a16:creationId xmlns:a16="http://schemas.microsoft.com/office/drawing/2014/main" id="{F733927D-A089-1E4E-6D7A-05A0D5F0B3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Python</a:t>
            </a:r>
          </a:p>
          <a:p>
            <a:pPr lvl="1"/>
            <a:r>
              <a:rPr lang="en-US" altLang="en-US" dirty="0"/>
              <a:t>A global variable can be referenced in functions, but can be assigned in a function only if it has been declared to be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global</a:t>
            </a:r>
            <a:r>
              <a:rPr lang="en-US" altLang="en-US" dirty="0"/>
              <a:t> in the function</a:t>
            </a:r>
          </a:p>
        </p:txBody>
      </p:sp>
      <p:sp>
        <p:nvSpPr>
          <p:cNvPr id="64516" name="Footer Placeholder 3">
            <a:extLst>
              <a:ext uri="{FF2B5EF4-FFF2-40B4-BE49-F238E27FC236}">
                <a16:creationId xmlns:a16="http://schemas.microsoft.com/office/drawing/2014/main" id="{25EFEBE9-5558-68F2-4452-DB96CF0FA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4517" name="Slide Number Placeholder 4">
            <a:extLst>
              <a:ext uri="{FF2B5EF4-FFF2-40B4-BE49-F238E27FC236}">
                <a16:creationId xmlns:a16="http://schemas.microsoft.com/office/drawing/2014/main" id="{F76696BE-9EE4-65E2-4E2F-F7222A10336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CA6F5C92-5457-8C43-B5B9-D9B892645FFD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75AE0DA-02A4-E46F-60F2-9F989E8BAE19}"/>
              </a:ext>
            </a:extLst>
          </p:cNvPr>
          <p:cNvSpPr/>
          <p:nvPr/>
        </p:nvSpPr>
        <p:spPr bwMode="auto">
          <a:xfrm>
            <a:off x="707571" y="3423556"/>
            <a:ext cx="6934200" cy="3282044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20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day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20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"Monday"</a:t>
            </a:r>
            <a:endParaRPr lang="en-US" sz="20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b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</a:br>
            <a:r>
              <a:rPr lang="en-US" sz="20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def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tester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():</a:t>
            </a:r>
          </a:p>
          <a:p>
            <a:r>
              <a:rPr lang="en-US" sz="20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   global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day</a:t>
            </a:r>
            <a:endParaRPr lang="en-US" sz="20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0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 print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"The global day is: "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20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day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r>
              <a:rPr lang="en-US" sz="20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   day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20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"Tuesday"</a:t>
            </a:r>
            <a:endParaRPr lang="en-US" sz="20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20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 print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20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"The new value of day is: "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, </a:t>
            </a:r>
            <a:r>
              <a:rPr lang="en-US" sz="20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day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b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</a:br>
            <a:r>
              <a:rPr lang="en-US" sz="20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tester</a:t>
            </a:r>
            <a:r>
              <a:rPr lang="en-US" sz="20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()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nlo" panose="020B0609030804020204" pitchFamily="49" charset="0"/>
              <a:ea typeface="Menlo" panose="020B0609030804020204" pitchFamily="49" charset="0"/>
              <a:cs typeface="Menlo" panose="020B0609030804020204" pitchFamily="49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>
            <a:extLst>
              <a:ext uri="{FF2B5EF4-FFF2-40B4-BE49-F238E27FC236}">
                <a16:creationId xmlns:a16="http://schemas.microsoft.com/office/drawing/2014/main" id="{A99EFA37-885E-CEEE-DCE9-8055A5CCE47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1267" name="Slide Number Placeholder 4">
            <a:extLst>
              <a:ext uri="{FF2B5EF4-FFF2-40B4-BE49-F238E27FC236}">
                <a16:creationId xmlns:a16="http://schemas.microsoft.com/office/drawing/2014/main" id="{E4B9324D-AD1C-82FE-61DD-CF44938A9C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BC4D0398-C0C2-2F4C-936C-A9B9F055BB7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68" name="Rectangle 2">
            <a:extLst>
              <a:ext uri="{FF2B5EF4-FFF2-40B4-BE49-F238E27FC236}">
                <a16:creationId xmlns:a16="http://schemas.microsoft.com/office/drawing/2014/main" id="{DCD11DD8-B673-4E63-C0C7-1DFFA03D98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Names</a:t>
            </a:r>
          </a:p>
        </p:txBody>
      </p:sp>
      <p:sp>
        <p:nvSpPr>
          <p:cNvPr id="11269" name="Rectangle 3">
            <a:extLst>
              <a:ext uri="{FF2B5EF4-FFF2-40B4-BE49-F238E27FC236}">
                <a16:creationId xmlns:a16="http://schemas.microsoft.com/office/drawing/2014/main" id="{FEAACC43-0ECA-8584-B604-C94A159062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Also called </a:t>
            </a:r>
            <a:r>
              <a:rPr lang="en-US" altLang="en-US" i="1" dirty="0"/>
              <a:t>identifier</a:t>
            </a:r>
          </a:p>
          <a:p>
            <a:pPr eaLnBrk="1" hangingPunct="1"/>
            <a:r>
              <a:rPr lang="en-US" altLang="en-US" dirty="0"/>
              <a:t>What all gets named in a programming language?</a:t>
            </a:r>
          </a:p>
          <a:p>
            <a:pPr eaLnBrk="1" hangingPunct="1"/>
            <a:r>
              <a:rPr lang="en-US" altLang="en-US" dirty="0"/>
              <a:t>Names primarily for convenience</a:t>
            </a:r>
          </a:p>
          <a:p>
            <a:pPr lvl="1" eaLnBrk="1" hangingPunct="1"/>
            <a:r>
              <a:rPr lang="en-US" altLang="en-US" dirty="0"/>
              <a:t>Better than trying to remember arbitrary numbers (i.e., memory addresses)</a:t>
            </a:r>
          </a:p>
          <a:p>
            <a:pPr lvl="1" eaLnBrk="1" hangingPunct="1"/>
            <a:r>
              <a:rPr lang="en-US" altLang="en-US" dirty="0"/>
              <a:t>Numbers change often as code added/removed</a:t>
            </a:r>
          </a:p>
          <a:p>
            <a:pPr eaLnBrk="1" hangingPunct="1"/>
            <a:r>
              <a:rPr lang="en-US" altLang="en-US" dirty="0"/>
              <a:t>Design issues for names:</a:t>
            </a:r>
          </a:p>
          <a:p>
            <a:pPr lvl="1" eaLnBrk="1" hangingPunct="1"/>
            <a:r>
              <a:rPr lang="en-US" altLang="en-US" dirty="0"/>
              <a:t>Are names case sensitive?</a:t>
            </a:r>
          </a:p>
          <a:p>
            <a:pPr lvl="1" eaLnBrk="1" hangingPunct="1"/>
            <a:r>
              <a:rPr lang="en-US" altLang="en-US" dirty="0"/>
              <a:t>Are special words reserved words or keywords?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3">
            <a:extLst>
              <a:ext uri="{FF2B5EF4-FFF2-40B4-BE49-F238E27FC236}">
                <a16:creationId xmlns:a16="http://schemas.microsoft.com/office/drawing/2014/main" id="{BBBABD19-673B-28FF-7D48-38BF01C410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5539" name="Slide Number Placeholder 4">
            <a:extLst>
              <a:ext uri="{FF2B5EF4-FFF2-40B4-BE49-F238E27FC236}">
                <a16:creationId xmlns:a16="http://schemas.microsoft.com/office/drawing/2014/main" id="{C1966896-258D-8243-654B-A1A717864C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0EDA777-D3F9-4349-B7BB-1E80DBD6A4D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5540" name="Rectangle 2">
            <a:extLst>
              <a:ext uri="{FF2B5EF4-FFF2-40B4-BE49-F238E27FC236}">
                <a16:creationId xmlns:a16="http://schemas.microsoft.com/office/drawing/2014/main" id="{869EC88B-757D-662A-79CE-3CE2CA4C91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Evaluation of Static Scoping</a:t>
            </a:r>
            <a:br>
              <a:rPr lang="en-US" altLang="en-US" sz="3200"/>
            </a:br>
            <a:endParaRPr lang="en-US" altLang="en-US" sz="3200"/>
          </a:p>
        </p:txBody>
      </p:sp>
      <p:sp>
        <p:nvSpPr>
          <p:cNvPr id="65541" name="Rectangle 3">
            <a:extLst>
              <a:ext uri="{FF2B5EF4-FFF2-40B4-BE49-F238E27FC236}">
                <a16:creationId xmlns:a16="http://schemas.microsoft.com/office/drawing/2014/main" id="{6B5E9DF9-44EA-8E92-78AF-D7C1E65B7F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Works well in many situations</a:t>
            </a:r>
          </a:p>
          <a:p>
            <a:pPr eaLnBrk="1" hangingPunct="1"/>
            <a:r>
              <a:rPr lang="en-US" altLang="en-US"/>
              <a:t>Problems:</a:t>
            </a:r>
          </a:p>
          <a:p>
            <a:pPr lvl="1" eaLnBrk="1" hangingPunct="1"/>
            <a:r>
              <a:rPr lang="en-US" altLang="en-US"/>
              <a:t>In most cases, too much access is possible</a:t>
            </a:r>
          </a:p>
          <a:p>
            <a:pPr lvl="1" eaLnBrk="1" hangingPunct="1"/>
            <a:r>
              <a:rPr lang="en-US" altLang="en-US"/>
              <a:t>As a program evolves, the initial structure is destroyed and local variables often become global; subprograms also gravitate toward become global, rather than nested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3">
            <a:extLst>
              <a:ext uri="{FF2B5EF4-FFF2-40B4-BE49-F238E27FC236}">
                <a16:creationId xmlns:a16="http://schemas.microsoft.com/office/drawing/2014/main" id="{746EDC99-F776-FBFE-621B-A11E0E2B5C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7587" name="Slide Number Placeholder 4">
            <a:extLst>
              <a:ext uri="{FF2B5EF4-FFF2-40B4-BE49-F238E27FC236}">
                <a16:creationId xmlns:a16="http://schemas.microsoft.com/office/drawing/2014/main" id="{E6AC7118-65DD-87B1-2AB8-061663E6B6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D66C778E-0299-C449-BB59-1C93BC946C49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41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7588" name="Rectangle 2">
            <a:extLst>
              <a:ext uri="{FF2B5EF4-FFF2-40B4-BE49-F238E27FC236}">
                <a16:creationId xmlns:a16="http://schemas.microsoft.com/office/drawing/2014/main" id="{562176CD-DEE2-F0FA-323C-CBAD784EB9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Dynamic Scope</a:t>
            </a:r>
            <a:br>
              <a:rPr lang="en-US" altLang="en-US" sz="3200"/>
            </a:br>
            <a:endParaRPr lang="en-US" altLang="en-US" sz="3200"/>
          </a:p>
        </p:txBody>
      </p:sp>
      <p:sp>
        <p:nvSpPr>
          <p:cNvPr id="67589" name="Rectangle 3">
            <a:extLst>
              <a:ext uri="{FF2B5EF4-FFF2-40B4-BE49-F238E27FC236}">
                <a16:creationId xmlns:a16="http://schemas.microsoft.com/office/drawing/2014/main" id="{E804A881-F150-6C87-66E2-B13BEE707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/>
              <a:t>Based on calling sequences of program units, not their textual layout (temporal versus spatial)</a:t>
            </a:r>
          </a:p>
          <a:p>
            <a:pPr eaLnBrk="1" hangingPunct="1"/>
            <a:r>
              <a:rPr lang="en-US" altLang="en-US"/>
              <a:t>References to variables are connected to declarations by searching back through the chain of subprogram calls that forced execution to this point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Footer Placeholder 3">
            <a:extLst>
              <a:ext uri="{FF2B5EF4-FFF2-40B4-BE49-F238E27FC236}">
                <a16:creationId xmlns:a16="http://schemas.microsoft.com/office/drawing/2014/main" id="{3953EF4A-6465-78EF-15DF-BE232E0233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69635" name="Slide Number Placeholder 4">
            <a:extLst>
              <a:ext uri="{FF2B5EF4-FFF2-40B4-BE49-F238E27FC236}">
                <a16:creationId xmlns:a16="http://schemas.microsoft.com/office/drawing/2014/main" id="{57F47EB4-145D-53CD-6587-3913CACE04E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69F7E09E-2136-3241-8850-47EBB5351865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9636" name="Rectangle 2">
            <a:extLst>
              <a:ext uri="{FF2B5EF4-FFF2-40B4-BE49-F238E27FC236}">
                <a16:creationId xmlns:a16="http://schemas.microsoft.com/office/drawing/2014/main" id="{3A834283-68C4-613F-DD3C-0A99C832D2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Scope Example</a:t>
            </a:r>
          </a:p>
        </p:txBody>
      </p:sp>
      <p:sp>
        <p:nvSpPr>
          <p:cNvPr id="69638" name="Rectangle 4">
            <a:extLst>
              <a:ext uri="{FF2B5EF4-FFF2-40B4-BE49-F238E27FC236}">
                <a16:creationId xmlns:a16="http://schemas.microsoft.com/office/drawing/2014/main" id="{6FC624D1-16F7-2977-4919-5DA14CB39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01925" y="5246688"/>
            <a:ext cx="22225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7625" tIns="19050" rIns="47625" bIns="19050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chemeClr val="tx1"/>
                </a:solidFill>
                <a:latin typeface="Helvetica" pitchFamily="2" charset="0"/>
              </a:rPr>
              <a:t>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0DDEE7B-D3FC-53FF-D380-48F46E9099A8}"/>
              </a:ext>
            </a:extLst>
          </p:cNvPr>
          <p:cNvSpPr/>
          <p:nvPr/>
        </p:nvSpPr>
        <p:spPr bwMode="auto">
          <a:xfrm>
            <a:off x="381000" y="1418885"/>
            <a:ext cx="4321629" cy="396240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function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big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() {</a:t>
            </a:r>
          </a:p>
          <a:p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   function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sub1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() {</a:t>
            </a:r>
          </a:p>
          <a:p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      var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7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    sub2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();   </a:t>
            </a:r>
          </a:p>
          <a:p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 }</a:t>
            </a:r>
          </a:p>
          <a:p>
            <a:b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</a:b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 </a:t>
            </a:r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function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sub2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() {</a:t>
            </a:r>
          </a:p>
          <a:p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      var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y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      </a:t>
            </a:r>
            <a:r>
              <a:rPr lang="en-US" sz="1600" b="0" dirty="0" err="1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console</a:t>
            </a:r>
            <a:r>
              <a:rPr lang="en-US" sz="1600" b="0" dirty="0" err="1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sz="1600" b="0" dirty="0" err="1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log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`y = </a:t>
            </a:r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${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y</a:t>
            </a:r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}</a:t>
            </a:r>
            <a:r>
              <a:rPr lang="en-US" sz="1600" b="0" dirty="0">
                <a:solidFill>
                  <a:srgbClr val="CE9178"/>
                </a:solidFill>
                <a:effectLst/>
                <a:latin typeface="Menlo" panose="020B0609030804020204" pitchFamily="49" charset="0"/>
              </a:rPr>
              <a:t>`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  }</a:t>
            </a:r>
          </a:p>
          <a:p>
            <a:endParaRPr lang="en-US" sz="1600" b="0" dirty="0">
              <a:solidFill>
                <a:srgbClr val="D4D4D4"/>
              </a:solidFill>
              <a:effectLst/>
              <a:latin typeface="Menlo" panose="020B0609030804020204" pitchFamily="49" charset="0"/>
            </a:endParaRPr>
          </a:p>
          <a:p>
            <a:r>
              <a:rPr lang="en-US" sz="1600" b="0" dirty="0">
                <a:solidFill>
                  <a:srgbClr val="569CD6"/>
                </a:solidFill>
                <a:effectLst/>
                <a:latin typeface="Menlo" panose="020B0609030804020204" pitchFamily="49" charset="0"/>
              </a:rPr>
              <a:t>   var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9CDCFE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 = </a:t>
            </a:r>
            <a:r>
              <a:rPr lang="en-US" sz="1600" b="0" dirty="0">
                <a:solidFill>
                  <a:srgbClr val="B5CEA8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; </a:t>
            </a:r>
          </a:p>
          <a:p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 sub1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();</a:t>
            </a:r>
          </a:p>
          <a:p>
            <a:r>
              <a:rPr lang="en-US" sz="1600" b="0" dirty="0">
                <a:solidFill>
                  <a:srgbClr val="DCDCAA"/>
                </a:solidFill>
                <a:effectLst/>
                <a:latin typeface="Menlo" panose="020B0609030804020204" pitchFamily="49" charset="0"/>
              </a:rPr>
              <a:t>   sub2</a:t>
            </a:r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();</a:t>
            </a:r>
          </a:p>
          <a:p>
            <a:r>
              <a:rPr lang="en-US" sz="1600" b="0" dirty="0">
                <a:solidFill>
                  <a:srgbClr val="D4D4D4"/>
                </a:solidFill>
                <a:effectLst/>
                <a:latin typeface="Menlo" panose="020B0609030804020204" pitchFamily="49" charset="0"/>
              </a:rPr>
              <a:t>}</a:t>
            </a:r>
          </a:p>
        </p:txBody>
      </p:sp>
      <p:sp>
        <p:nvSpPr>
          <p:cNvPr id="69637" name="Rectangle 3">
            <a:extLst>
              <a:ext uri="{FF2B5EF4-FFF2-40B4-BE49-F238E27FC236}">
                <a16:creationId xmlns:a16="http://schemas.microsoft.com/office/drawing/2014/main" id="{D84040FC-876D-5784-AFD5-7CC7FBCDA6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734582" y="4038600"/>
            <a:ext cx="5680076" cy="2209800"/>
          </a:xfrm>
          <a:solidFill>
            <a:schemeClr val="accent5"/>
          </a:solidFill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endParaRPr lang="en-US" altLang="en-US" sz="1600" dirty="0">
              <a:latin typeface="Helvetica" pitchFamily="2" charset="0"/>
            </a:endParaRPr>
          </a:p>
          <a:p>
            <a:pPr eaLnBrk="1" hangingPunct="1"/>
            <a:r>
              <a:rPr lang="en-US" altLang="en-US" sz="2400" dirty="0"/>
              <a:t>Static scoping </a:t>
            </a:r>
          </a:p>
          <a:p>
            <a:pPr lvl="1" eaLnBrk="1" hangingPunct="1"/>
            <a:r>
              <a:rPr lang="en-US" altLang="en-US" sz="2000" dirty="0"/>
              <a:t>Reference to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2000" dirty="0"/>
              <a:t> in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sub2</a:t>
            </a:r>
            <a:r>
              <a:rPr lang="en-US" altLang="en-US" sz="2000" dirty="0"/>
              <a:t> is to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big</a:t>
            </a:r>
            <a:r>
              <a:rPr lang="en-US" altLang="en-US" sz="2000" dirty="0" err="1"/>
              <a:t>'s</a:t>
            </a:r>
            <a:r>
              <a:rPr lang="en-US" altLang="en-US" sz="2000" dirty="0"/>
              <a:t>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eaLnBrk="1" hangingPunct="1"/>
            <a:r>
              <a:rPr lang="en-US" altLang="en-US" sz="2400" dirty="0"/>
              <a:t>Dynamic scoping </a:t>
            </a:r>
          </a:p>
          <a:p>
            <a:pPr lvl="1" eaLnBrk="1" hangingPunct="1"/>
            <a:r>
              <a:rPr lang="en-US" altLang="en-US" sz="2000" dirty="0"/>
              <a:t>Reference to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altLang="en-US" sz="2000" dirty="0"/>
              <a:t> in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sub2</a:t>
            </a:r>
            <a:r>
              <a:rPr lang="en-US" altLang="en-US" sz="2000" dirty="0"/>
              <a:t> is to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sub1</a:t>
            </a:r>
            <a:r>
              <a:rPr lang="en-US" altLang="en-US" sz="2000" dirty="0"/>
              <a:t>'s 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Helvetica" pitchFamily="2" charset="0"/>
              </a:rPr>
              <a:t>                </a:t>
            </a:r>
            <a:endParaRPr lang="en-US" alt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3">
            <a:extLst>
              <a:ext uri="{FF2B5EF4-FFF2-40B4-BE49-F238E27FC236}">
                <a16:creationId xmlns:a16="http://schemas.microsoft.com/office/drawing/2014/main" id="{A9A7D9BF-9B6B-B2D1-5A49-69B807C1CC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1683" name="Slide Number Placeholder 4">
            <a:extLst>
              <a:ext uri="{FF2B5EF4-FFF2-40B4-BE49-F238E27FC236}">
                <a16:creationId xmlns:a16="http://schemas.microsoft.com/office/drawing/2014/main" id="{B7CBFCE0-5128-076C-AF49-5DB4F22C64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E7BE9FC8-859E-AB4A-BC37-550CB0770CE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1684" name="Rectangle 2">
            <a:extLst>
              <a:ext uri="{FF2B5EF4-FFF2-40B4-BE49-F238E27FC236}">
                <a16:creationId xmlns:a16="http://schemas.microsoft.com/office/drawing/2014/main" id="{99A59E49-5026-5E8F-0702-0A603EA9E6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Scope Example</a:t>
            </a:r>
          </a:p>
        </p:txBody>
      </p:sp>
      <p:sp>
        <p:nvSpPr>
          <p:cNvPr id="38917" name="Rectangle 3">
            <a:extLst>
              <a:ext uri="{FF2B5EF4-FFF2-40B4-BE49-F238E27FC236}">
                <a16:creationId xmlns:a16="http://schemas.microsoft.com/office/drawing/2014/main" id="{782C1393-AFC6-C8F8-CE3A-EAE795FE10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5105400"/>
          </a:xfrm>
        </p:spPr>
        <p:txBody>
          <a:bodyPr/>
          <a:lstStyle/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Evaluation of Dynamic Scoping:</a:t>
            </a:r>
          </a:p>
          <a:p>
            <a:pPr lvl="1" eaLnBrk="1" hangingPunct="1">
              <a:defRPr/>
            </a:pPr>
            <a:r>
              <a:rPr lang="en-US" dirty="0"/>
              <a:t>Advantage: convenience</a:t>
            </a:r>
          </a:p>
          <a:p>
            <a:pPr lvl="1">
              <a:defRPr/>
            </a:pPr>
            <a:r>
              <a:rPr lang="en-US" i="1" dirty="0"/>
              <a:t>Disadvantages:</a:t>
            </a:r>
            <a:r>
              <a:rPr lang="en-US" dirty="0"/>
              <a:t> </a:t>
            </a:r>
          </a:p>
          <a:p>
            <a:pPr marL="1371600" lvl="2" indent="-457200">
              <a:buFontTx/>
              <a:buAutoNum type="arabicPeriod"/>
              <a:defRPr/>
            </a:pPr>
            <a:r>
              <a:rPr lang="en-US" dirty="0"/>
              <a:t>While a subprogram is executing, its variables are visible to all subprograms it calls</a:t>
            </a:r>
          </a:p>
          <a:p>
            <a:pPr marL="1371600" lvl="2" indent="-457200">
              <a:buFontTx/>
              <a:buAutoNum type="arabicPeriod"/>
              <a:defRPr/>
            </a:pPr>
            <a:r>
              <a:rPr lang="en-US" dirty="0"/>
              <a:t>Impossible to statically type check</a:t>
            </a:r>
          </a:p>
          <a:p>
            <a:pPr marL="1381125" lvl="2" indent="-466725">
              <a:buFontTx/>
              <a:buNone/>
              <a:defRPr/>
            </a:pPr>
            <a:r>
              <a:rPr lang="en-US" dirty="0"/>
              <a:t>3. 	Poor readability- it is not possible to statically</a:t>
            </a:r>
          </a:p>
          <a:p>
            <a:pPr marL="1381125" lvl="2" indent="-466725">
              <a:buFontTx/>
              <a:buNone/>
              <a:defRPr/>
            </a:pPr>
            <a:r>
              <a:rPr lang="en-US"/>
              <a:t>    	determine </a:t>
            </a:r>
            <a:r>
              <a:rPr lang="en-US" dirty="0"/>
              <a:t>the type of a variable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3">
            <a:extLst>
              <a:ext uri="{FF2B5EF4-FFF2-40B4-BE49-F238E27FC236}">
                <a16:creationId xmlns:a16="http://schemas.microsoft.com/office/drawing/2014/main" id="{8369580C-1850-5FFD-82B5-07B1A48C54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3731" name="Slide Number Placeholder 4">
            <a:extLst>
              <a:ext uri="{FF2B5EF4-FFF2-40B4-BE49-F238E27FC236}">
                <a16:creationId xmlns:a16="http://schemas.microsoft.com/office/drawing/2014/main" id="{FE529A8C-FF10-721D-558F-D035FE555B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92A4EA5F-4F80-DE4E-A240-DF70CD0AEA40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3732" name="Rectangle 2">
            <a:extLst>
              <a:ext uri="{FF2B5EF4-FFF2-40B4-BE49-F238E27FC236}">
                <a16:creationId xmlns:a16="http://schemas.microsoft.com/office/drawing/2014/main" id="{0527666D-42DB-D3F0-C14B-82998A7E3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Scope and Lifetime</a:t>
            </a:r>
          </a:p>
        </p:txBody>
      </p:sp>
      <p:sp>
        <p:nvSpPr>
          <p:cNvPr id="73733" name="Rectangle 3">
            <a:extLst>
              <a:ext uri="{FF2B5EF4-FFF2-40B4-BE49-F238E27FC236}">
                <a16:creationId xmlns:a16="http://schemas.microsoft.com/office/drawing/2014/main" id="{311BB494-8ECD-7BCA-AA42-CD1C9A9354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Scope and lifetime are sometimes closely related, but are </a:t>
            </a:r>
            <a:r>
              <a:rPr lang="en-US" altLang="en-US">
                <a:solidFill>
                  <a:schemeClr val="tx2"/>
                </a:solidFill>
              </a:rPr>
              <a:t>different</a:t>
            </a:r>
            <a:r>
              <a:rPr lang="en-US" altLang="en-US"/>
              <a:t> concepts</a:t>
            </a:r>
          </a:p>
          <a:p>
            <a:pPr eaLnBrk="1" hangingPunct="1"/>
            <a:r>
              <a:rPr lang="en-US" altLang="en-US"/>
              <a:t>Consider a </a:t>
            </a:r>
            <a:r>
              <a:rPr lang="en-US" altLang="en-US" b="1">
                <a:latin typeface="Courier New" panose="02070309020205020404" pitchFamily="49" charset="0"/>
              </a:rPr>
              <a:t>static</a:t>
            </a:r>
            <a:r>
              <a:rPr lang="en-US" altLang="en-US"/>
              <a:t> variable in a C or C++ function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3">
            <a:extLst>
              <a:ext uri="{FF2B5EF4-FFF2-40B4-BE49-F238E27FC236}">
                <a16:creationId xmlns:a16="http://schemas.microsoft.com/office/drawing/2014/main" id="{DE22EC73-55E6-AA75-6873-BE961EFD31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5779" name="Slide Number Placeholder 4">
            <a:extLst>
              <a:ext uri="{FF2B5EF4-FFF2-40B4-BE49-F238E27FC236}">
                <a16:creationId xmlns:a16="http://schemas.microsoft.com/office/drawing/2014/main" id="{B6614403-A4E5-125E-0768-727EA67797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A42692D6-1802-5647-8615-1BE2D38FC56C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5780" name="Rectangle 2">
            <a:extLst>
              <a:ext uri="{FF2B5EF4-FFF2-40B4-BE49-F238E27FC236}">
                <a16:creationId xmlns:a16="http://schemas.microsoft.com/office/drawing/2014/main" id="{F3F9321F-64B0-7C8C-5C0E-6561ECC52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Referencing Environments</a:t>
            </a:r>
          </a:p>
        </p:txBody>
      </p:sp>
      <p:sp>
        <p:nvSpPr>
          <p:cNvPr id="75781" name="Rectangle 3">
            <a:extLst>
              <a:ext uri="{FF2B5EF4-FFF2-40B4-BE49-F238E27FC236}">
                <a16:creationId xmlns:a16="http://schemas.microsoft.com/office/drawing/2014/main" id="{003C5B27-1CA5-DBCE-A4A8-F9DE30B24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The </a:t>
            </a:r>
            <a:r>
              <a:rPr lang="en-US" altLang="en-US" sz="2400" i="1"/>
              <a:t>referencing environment</a:t>
            </a:r>
            <a:r>
              <a:rPr lang="en-US" altLang="en-US" sz="2400"/>
              <a:t> of a statement is the collection of all names that are visible in the statement</a:t>
            </a:r>
          </a:p>
          <a:p>
            <a:pPr eaLnBrk="1" hangingPunct="1"/>
            <a:r>
              <a:rPr lang="en-US" altLang="en-US" sz="2400"/>
              <a:t>In a static-scoped language, it is the local variables plus all of the visible variables in all of the enclosing scopes </a:t>
            </a:r>
          </a:p>
          <a:p>
            <a:pPr eaLnBrk="1" hangingPunct="1"/>
            <a:r>
              <a:rPr lang="en-US" altLang="en-US" sz="2400"/>
              <a:t>A subprogram is </a:t>
            </a:r>
            <a:r>
              <a:rPr lang="en-US" altLang="en-US" sz="2400">
                <a:solidFill>
                  <a:schemeClr val="tx2"/>
                </a:solidFill>
              </a:rPr>
              <a:t>active</a:t>
            </a:r>
            <a:r>
              <a:rPr lang="en-US" altLang="en-US" sz="2400"/>
              <a:t> if its execution has begun but has not yet terminated</a:t>
            </a:r>
          </a:p>
          <a:p>
            <a:pPr eaLnBrk="1" hangingPunct="1"/>
            <a:r>
              <a:rPr lang="en-US" altLang="en-US" sz="2400"/>
              <a:t>In a dynamic-scoped language, the referencing environment is the local variables plus all visible variables in all active subprograms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3">
            <a:extLst>
              <a:ext uri="{FF2B5EF4-FFF2-40B4-BE49-F238E27FC236}">
                <a16:creationId xmlns:a16="http://schemas.microsoft.com/office/drawing/2014/main" id="{7D66528B-B0AD-FFEA-9616-50514F59EB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7827" name="Slide Number Placeholder 4">
            <a:extLst>
              <a:ext uri="{FF2B5EF4-FFF2-40B4-BE49-F238E27FC236}">
                <a16:creationId xmlns:a16="http://schemas.microsoft.com/office/drawing/2014/main" id="{6862D5E6-7204-EFBB-8899-BFA947945C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52549049-B943-E14C-8A8C-0F5A76574942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7828" name="Rectangle 2">
            <a:extLst>
              <a:ext uri="{FF2B5EF4-FFF2-40B4-BE49-F238E27FC236}">
                <a16:creationId xmlns:a16="http://schemas.microsoft.com/office/drawing/2014/main" id="{0C6281D4-0546-0FBA-222A-30BD353CA0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Named Constants</a:t>
            </a:r>
          </a:p>
        </p:txBody>
      </p:sp>
      <p:sp>
        <p:nvSpPr>
          <p:cNvPr id="77829" name="Rectangle 3">
            <a:extLst>
              <a:ext uri="{FF2B5EF4-FFF2-40B4-BE49-F238E27FC236}">
                <a16:creationId xmlns:a16="http://schemas.microsoft.com/office/drawing/2014/main" id="{A5BED1BA-702C-5A3D-4AA4-4E540A7C68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A </a:t>
            </a:r>
            <a:r>
              <a:rPr lang="en-US" altLang="en-US" sz="2400" i="1"/>
              <a:t>named constant</a:t>
            </a:r>
            <a:r>
              <a:rPr lang="en-US" altLang="en-US" sz="2400"/>
              <a:t> is a variable that is bound to a value only when it is bound to storage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>
                <a:solidFill>
                  <a:schemeClr val="tx2"/>
                </a:solidFill>
              </a:rPr>
              <a:t>Advantages</a:t>
            </a:r>
            <a:r>
              <a:rPr lang="en-US" altLang="en-US" sz="2400"/>
              <a:t>: readability and modifiability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Used to parameterize programs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The binding of values to named constants can be either static (called </a:t>
            </a:r>
            <a:r>
              <a:rPr lang="en-US" altLang="en-US" sz="2400" i="1"/>
              <a:t>manifest constants</a:t>
            </a:r>
            <a:r>
              <a:rPr lang="en-US" altLang="en-US" sz="2400"/>
              <a:t>) or dynamic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Languages: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C++ and Java: expressions of any kind, dynamically bound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000"/>
              <a:t>C# has two kinds, </a:t>
            </a:r>
            <a:r>
              <a:rPr lang="en-US" altLang="en-US" sz="1800" b="1">
                <a:latin typeface="Courier New" panose="02070309020205020404" pitchFamily="49" charset="0"/>
              </a:rPr>
              <a:t>readonly</a:t>
            </a:r>
            <a:r>
              <a:rPr lang="en-US" altLang="en-US" sz="2000"/>
              <a:t> and </a:t>
            </a:r>
            <a:r>
              <a:rPr lang="en-US" altLang="en-US" sz="1800" b="1">
                <a:latin typeface="Courier New" panose="02070309020205020404" pitchFamily="49" charset="0"/>
              </a:rPr>
              <a:t>const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    - the values of </a:t>
            </a:r>
            <a:r>
              <a:rPr lang="en-US" altLang="en-US" sz="1800" b="1">
                <a:latin typeface="Courier New" panose="02070309020205020404" pitchFamily="49" charset="0"/>
              </a:rPr>
              <a:t>const</a:t>
            </a:r>
            <a:r>
              <a:rPr lang="en-US" altLang="en-US" sz="2000"/>
              <a:t> named constants are bound at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        compile time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    - The values of </a:t>
            </a:r>
            <a:r>
              <a:rPr lang="en-US" altLang="en-US" sz="1800" b="1">
                <a:latin typeface="Courier New" panose="02070309020205020404" pitchFamily="49" charset="0"/>
              </a:rPr>
              <a:t>readonly</a:t>
            </a:r>
            <a:r>
              <a:rPr lang="en-US" altLang="en-US" sz="2000"/>
              <a:t> named constants are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/>
              <a:t>        dynamically bound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Footer Placeholder 3">
            <a:extLst>
              <a:ext uri="{FF2B5EF4-FFF2-40B4-BE49-F238E27FC236}">
                <a16:creationId xmlns:a16="http://schemas.microsoft.com/office/drawing/2014/main" id="{22D30CA9-2C52-3A67-EE0E-F7478FD178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79875" name="Slide Number Placeholder 4">
            <a:extLst>
              <a:ext uri="{FF2B5EF4-FFF2-40B4-BE49-F238E27FC236}">
                <a16:creationId xmlns:a16="http://schemas.microsoft.com/office/drawing/2014/main" id="{934776D3-F620-9562-C174-F2D42C78FC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688C02D-D769-B049-9711-73A6563F0C6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79876" name="Rectangle 2">
            <a:extLst>
              <a:ext uri="{FF2B5EF4-FFF2-40B4-BE49-F238E27FC236}">
                <a16:creationId xmlns:a16="http://schemas.microsoft.com/office/drawing/2014/main" id="{7F200127-53BC-E3B0-9BF0-E3EF514DFD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Summary</a:t>
            </a:r>
          </a:p>
        </p:txBody>
      </p:sp>
      <p:sp>
        <p:nvSpPr>
          <p:cNvPr id="79877" name="Rectangle 3">
            <a:extLst>
              <a:ext uri="{FF2B5EF4-FFF2-40B4-BE49-F238E27FC236}">
                <a16:creationId xmlns:a16="http://schemas.microsoft.com/office/drawing/2014/main" id="{28AE8AAB-682D-BAC4-17F2-D69B211BCE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Case sensitivity and the relationship of names to special words represent design issues of names</a:t>
            </a:r>
          </a:p>
          <a:p>
            <a:pPr eaLnBrk="1" hangingPunct="1"/>
            <a:r>
              <a:rPr lang="en-US" altLang="en-US" sz="2400"/>
              <a:t>Variables are characterized by the sextuples: name, address, value, type, lifetime, scope</a:t>
            </a:r>
          </a:p>
          <a:p>
            <a:pPr eaLnBrk="1" hangingPunct="1"/>
            <a:r>
              <a:rPr lang="en-US" altLang="en-US" sz="2400"/>
              <a:t>Binding is the association of attributes with program entities</a:t>
            </a:r>
          </a:p>
          <a:p>
            <a:pPr eaLnBrk="1" hangingPunct="1"/>
            <a:r>
              <a:rPr lang="en-US" altLang="en-US" sz="2400"/>
              <a:t>Scalar variables are categorized as: static, stack dynamic, explicit heap dynamic, implicit heap dynamic</a:t>
            </a:r>
          </a:p>
          <a:p>
            <a:pPr eaLnBrk="1" hangingPunct="1"/>
            <a:r>
              <a:rPr lang="en-US" altLang="en-US" sz="2400"/>
              <a:t>Strong typing means detecting all type errors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>
            <a:extLst>
              <a:ext uri="{FF2B5EF4-FFF2-40B4-BE49-F238E27FC236}">
                <a16:creationId xmlns:a16="http://schemas.microsoft.com/office/drawing/2014/main" id="{645B9507-1F2F-E732-5AD4-C9E79CF3F4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3315" name="Slide Number Placeholder 4">
            <a:extLst>
              <a:ext uri="{FF2B5EF4-FFF2-40B4-BE49-F238E27FC236}">
                <a16:creationId xmlns:a16="http://schemas.microsoft.com/office/drawing/2014/main" id="{C42622CB-7A58-EA9A-3ACB-40ECD5E0A31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E22F6D4-03F1-744E-8470-C47F6EBA0BE8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3316" name="Rectangle 2">
            <a:extLst>
              <a:ext uri="{FF2B5EF4-FFF2-40B4-BE49-F238E27FC236}">
                <a16:creationId xmlns:a16="http://schemas.microsoft.com/office/drawing/2014/main" id="{2AAE61BC-4BF7-125B-186C-BDC305D79A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Names (continued)</a:t>
            </a:r>
          </a:p>
        </p:txBody>
      </p:sp>
      <p:sp>
        <p:nvSpPr>
          <p:cNvPr id="13317" name="Rectangle 3">
            <a:extLst>
              <a:ext uri="{FF2B5EF4-FFF2-40B4-BE49-F238E27FC236}">
                <a16:creationId xmlns:a16="http://schemas.microsoft.com/office/drawing/2014/main" id="{BB6D7C9A-64DB-D7BB-E796-665CA748C4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5163" y="1620838"/>
            <a:ext cx="8153400" cy="45720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Length</a:t>
            </a:r>
          </a:p>
          <a:p>
            <a:pPr lvl="1" eaLnBrk="1" hangingPunct="1"/>
            <a:r>
              <a:rPr lang="en-US" altLang="en-US"/>
              <a:t>If too short, they cannot be connotative</a:t>
            </a:r>
          </a:p>
          <a:p>
            <a:pPr lvl="1" eaLnBrk="1" hangingPunct="1"/>
            <a:r>
              <a:rPr lang="en-US" altLang="en-US"/>
              <a:t>Language examples:</a:t>
            </a:r>
          </a:p>
          <a:p>
            <a:pPr lvl="2" eaLnBrk="1" hangingPunct="1"/>
            <a:r>
              <a:rPr lang="en-US" altLang="en-US"/>
              <a:t>C99: no limit but only the first 63 are significant; also, external names are limited to a maximum of 31</a:t>
            </a:r>
          </a:p>
          <a:p>
            <a:pPr lvl="2" eaLnBrk="1" hangingPunct="1"/>
            <a:r>
              <a:rPr lang="en-US" altLang="en-US"/>
              <a:t>C# and Java: no limit, and all are significant</a:t>
            </a:r>
          </a:p>
          <a:p>
            <a:pPr lvl="2" eaLnBrk="1" hangingPunct="1"/>
            <a:r>
              <a:rPr lang="en-US" altLang="en-US"/>
              <a:t>C++: no limit, but implementers often impose one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3">
            <a:extLst>
              <a:ext uri="{FF2B5EF4-FFF2-40B4-BE49-F238E27FC236}">
                <a16:creationId xmlns:a16="http://schemas.microsoft.com/office/drawing/2014/main" id="{78761794-EFE2-4612-A098-FFB74210C1B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5363" name="Slide Number Placeholder 4">
            <a:extLst>
              <a:ext uri="{FF2B5EF4-FFF2-40B4-BE49-F238E27FC236}">
                <a16:creationId xmlns:a16="http://schemas.microsoft.com/office/drawing/2014/main" id="{6F8FEFB2-B569-392C-A3CB-EB645648F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F95742ED-5BC4-FB43-B401-51B68B25EEE3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21355490-8F70-5CCE-4984-0432AFC354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Names (continued)</a:t>
            </a:r>
          </a:p>
        </p:txBody>
      </p:sp>
      <p:sp>
        <p:nvSpPr>
          <p:cNvPr id="15365" name="Rectangle 3">
            <a:extLst>
              <a:ext uri="{FF2B5EF4-FFF2-40B4-BE49-F238E27FC236}">
                <a16:creationId xmlns:a16="http://schemas.microsoft.com/office/drawing/2014/main" id="{6697896E-1115-7DDE-C115-F39BFA7B01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2"/>
                </a:solidFill>
              </a:rPr>
              <a:t>Special characters</a:t>
            </a:r>
          </a:p>
          <a:p>
            <a:pPr lvl="1" eaLnBrk="1" hangingPunct="1"/>
            <a:r>
              <a:rPr lang="en-US" altLang="en-US"/>
              <a:t>PHP: all variable names must begin with dollar signs</a:t>
            </a:r>
          </a:p>
          <a:p>
            <a:pPr lvl="1" eaLnBrk="1" hangingPunct="1"/>
            <a:r>
              <a:rPr lang="en-US" altLang="en-US"/>
              <a:t>Perl: all variable names begin with special characters, which specify the variable’s type</a:t>
            </a:r>
          </a:p>
          <a:p>
            <a:pPr lvl="1" eaLnBrk="1" hangingPunct="1"/>
            <a:r>
              <a:rPr lang="en-US" altLang="en-US"/>
              <a:t>Ruby: variable names that begin with </a:t>
            </a:r>
            <a:r>
              <a:rPr lang="en-US" altLang="en-US">
                <a:latin typeface="Courier New" panose="02070309020205020404" pitchFamily="49" charset="0"/>
                <a:cs typeface="Courier New" panose="02070309020205020404" pitchFamily="49" charset="0"/>
              </a:rPr>
              <a:t>@</a:t>
            </a:r>
            <a:r>
              <a:rPr lang="en-US" altLang="en-US"/>
              <a:t> are instance variables; those that begin with </a:t>
            </a:r>
            <a:r>
              <a:rPr lang="en-US" altLang="en-US" sz="2000">
                <a:latin typeface="Courier New" panose="02070309020205020404" pitchFamily="49" charset="0"/>
                <a:cs typeface="Courier New" panose="02070309020205020404" pitchFamily="49" charset="0"/>
              </a:rPr>
              <a:t>@@</a:t>
            </a:r>
            <a:r>
              <a:rPr lang="en-US" altLang="en-US"/>
              <a:t> are class variables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66D5A4C-414C-3C51-1B2B-5EB09C58C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Names (continued)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B515629B-9844-976B-28B8-8862DFDD26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513114"/>
            <a:ext cx="8686800" cy="45720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Case sensitivity disadvantage?</a:t>
            </a:r>
          </a:p>
          <a:p>
            <a:pPr lvl="1" eaLnBrk="1" hangingPunct="1"/>
            <a:r>
              <a:rPr lang="en-US" altLang="en-US" dirty="0"/>
              <a:t>Readability (names that look alike are different)</a:t>
            </a:r>
          </a:p>
          <a:p>
            <a:pPr lvl="2" eaLnBrk="1" hangingPunct="1"/>
            <a:r>
              <a:rPr lang="en-US" altLang="en-US" dirty="0"/>
              <a:t>Names in the C-based languages are case sensitive</a:t>
            </a:r>
          </a:p>
          <a:p>
            <a:pPr lvl="2" eaLnBrk="1" hangingPunct="1"/>
            <a:r>
              <a:rPr lang="en-US" altLang="en-US" dirty="0"/>
              <a:t>Names in others are not</a:t>
            </a:r>
          </a:p>
          <a:p>
            <a:pPr lvl="2" eaLnBrk="1" hangingPunct="1"/>
            <a:r>
              <a:rPr lang="en-US" altLang="en-US" dirty="0"/>
              <a:t>Worse in C++, Java, and C#  because predefined  names are mixed case  (e.g. </a:t>
            </a:r>
            <a:r>
              <a:rPr lang="en-US" altLang="en-US" dirty="0" err="1">
                <a:latin typeface="Courier New" panose="02070309020205020404" pitchFamily="49" charset="0"/>
              </a:rPr>
              <a:t>IndexOutOfBoundsException</a:t>
            </a:r>
            <a:r>
              <a:rPr lang="en-US" altLang="en-US" dirty="0"/>
              <a:t>)</a:t>
            </a:r>
          </a:p>
          <a:p>
            <a:pPr lvl="1" eaLnBrk="1" hangingPunct="1">
              <a:buFontTx/>
              <a:buNone/>
            </a:pPr>
            <a:endParaRPr lang="en-US" altLang="en-US" dirty="0"/>
          </a:p>
        </p:txBody>
      </p:sp>
      <p:sp>
        <p:nvSpPr>
          <p:cNvPr id="17412" name="Footer Placeholder 3">
            <a:extLst>
              <a:ext uri="{FF2B5EF4-FFF2-40B4-BE49-F238E27FC236}">
                <a16:creationId xmlns:a16="http://schemas.microsoft.com/office/drawing/2014/main" id="{065A73C3-848B-4106-E0FC-D39D1175C6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7413" name="Slide Number Placeholder 4">
            <a:extLst>
              <a:ext uri="{FF2B5EF4-FFF2-40B4-BE49-F238E27FC236}">
                <a16:creationId xmlns:a16="http://schemas.microsoft.com/office/drawing/2014/main" id="{15606A03-BFBD-E86E-9D9E-BC95A69810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2EBE6F92-A825-D442-AB25-1CDAA37C07F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3">
            <a:extLst>
              <a:ext uri="{FF2B5EF4-FFF2-40B4-BE49-F238E27FC236}">
                <a16:creationId xmlns:a16="http://schemas.microsoft.com/office/drawing/2014/main" id="{43477D9D-0490-6C72-7718-A1DEABA20B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18435" name="Slide Number Placeholder 4">
            <a:extLst>
              <a:ext uri="{FF2B5EF4-FFF2-40B4-BE49-F238E27FC236}">
                <a16:creationId xmlns:a16="http://schemas.microsoft.com/office/drawing/2014/main" id="{38DA0FC1-168C-B693-C45B-24FFF3DAE6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0AE9D842-35CF-FE41-AA5A-C0237416E44A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8436" name="Rectangle 2">
            <a:extLst>
              <a:ext uri="{FF2B5EF4-FFF2-40B4-BE49-F238E27FC236}">
                <a16:creationId xmlns:a16="http://schemas.microsoft.com/office/drawing/2014/main" id="{C9CB6775-DA64-4848-E6C5-18F6235B0A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Names (continued)</a:t>
            </a:r>
          </a:p>
        </p:txBody>
      </p:sp>
      <p:sp>
        <p:nvSpPr>
          <p:cNvPr id="10245" name="Rectangle 3">
            <a:extLst>
              <a:ext uri="{FF2B5EF4-FFF2-40B4-BE49-F238E27FC236}">
                <a16:creationId xmlns:a16="http://schemas.microsoft.com/office/drawing/2014/main" id="{30253486-37E5-CE9B-AF89-E16CF6C0F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dirty="0">
                <a:solidFill>
                  <a:schemeClr val="tx2"/>
                </a:solidFill>
              </a:rPr>
              <a:t>Special words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/>
              <a:t>An aid to readability; used to delimit or separate statement clauses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dirty="0"/>
              <a:t>A </a:t>
            </a:r>
            <a:r>
              <a:rPr lang="en-US" altLang="en-US" i="1" dirty="0"/>
              <a:t>keyword</a:t>
            </a:r>
            <a:r>
              <a:rPr lang="en-US" altLang="en-US" dirty="0"/>
              <a:t> is a word that is special only in</a:t>
            </a:r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dirty="0"/>
              <a:t>   certain contexts</a:t>
            </a:r>
            <a:r>
              <a:rPr lang="en-US" altLang="en-US" sz="1600" i="1" dirty="0"/>
              <a:t>	                                                     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/>
              <a:t>A </a:t>
            </a:r>
            <a:r>
              <a:rPr lang="en-US" altLang="en-US" i="1" dirty="0"/>
              <a:t>reserved word</a:t>
            </a:r>
            <a:r>
              <a:rPr lang="en-US" altLang="en-US" dirty="0"/>
              <a:t> is a special word that cannot be used as a user-defined name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dirty="0"/>
              <a:t>Potential problem with reserved words: If there are too many, many collisions occur (e.g., COBOL has 300 reserved words!)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altLang="en-US" i="1" dirty="0"/>
              <a:t>class</a:t>
            </a:r>
            <a:r>
              <a:rPr lang="en-US" altLang="en-US" dirty="0"/>
              <a:t> in Java, Ruby, etc.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3">
            <a:extLst>
              <a:ext uri="{FF2B5EF4-FFF2-40B4-BE49-F238E27FC236}">
                <a16:creationId xmlns:a16="http://schemas.microsoft.com/office/drawing/2014/main" id="{EC5E3D68-8D7D-F2C6-6110-9B8C8B6C12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Copyright © 2018 Pearson. All rights reserved.</a:t>
            </a:r>
          </a:p>
        </p:txBody>
      </p:sp>
      <p:sp>
        <p:nvSpPr>
          <p:cNvPr id="20483" name="Slide Number Placeholder 4">
            <a:extLst>
              <a:ext uri="{FF2B5EF4-FFF2-40B4-BE49-F238E27FC236}">
                <a16:creationId xmlns:a16="http://schemas.microsoft.com/office/drawing/2014/main" id="{5A7B0177-20E1-01BA-A1DB-3604E7B4F0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100"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666699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accent2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t>1-</a:t>
            </a:r>
            <a:fld id="{3315D0F1-C136-0C4D-875A-33FAC37990AE}" type="slidenum">
              <a:rPr lang="en-US" altLang="en-US" sz="100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0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20484" name="Rectangle 2">
            <a:extLst>
              <a:ext uri="{FF2B5EF4-FFF2-40B4-BE49-F238E27FC236}">
                <a16:creationId xmlns:a16="http://schemas.microsoft.com/office/drawing/2014/main" id="{1C45D76C-9F3D-2A1B-E03C-4C4B90A8C6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Variables</a:t>
            </a:r>
          </a:p>
        </p:txBody>
      </p:sp>
      <p:sp>
        <p:nvSpPr>
          <p:cNvPr id="20485" name="Rectangle 3">
            <a:extLst>
              <a:ext uri="{FF2B5EF4-FFF2-40B4-BE49-F238E27FC236}">
                <a16:creationId xmlns:a16="http://schemas.microsoft.com/office/drawing/2014/main" id="{F13638DC-09B7-626E-95D4-0D9D242B34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21971"/>
            <a:ext cx="8229600" cy="4572000"/>
          </a:xfrm>
        </p:spPr>
        <p:txBody>
          <a:bodyPr/>
          <a:lstStyle/>
          <a:p>
            <a:pPr eaLnBrk="1" hangingPunct="1"/>
            <a:r>
              <a:rPr lang="en-US" altLang="en-US" dirty="0"/>
              <a:t>A </a:t>
            </a:r>
            <a:r>
              <a:rPr lang="en-US" altLang="en-US" dirty="0">
                <a:solidFill>
                  <a:schemeClr val="tx2"/>
                </a:solidFill>
              </a:rPr>
              <a:t>variable</a:t>
            </a:r>
            <a:r>
              <a:rPr lang="en-US" altLang="en-US" dirty="0"/>
              <a:t> is an abstraction of a memory cell</a:t>
            </a:r>
          </a:p>
          <a:p>
            <a:pPr eaLnBrk="1" hangingPunct="1"/>
            <a:r>
              <a:rPr lang="en-US" altLang="en-US" dirty="0"/>
              <a:t>Variables can be characterized as a sextuple of attributes:</a:t>
            </a:r>
          </a:p>
          <a:p>
            <a:pPr lvl="1" eaLnBrk="1" hangingPunct="1"/>
            <a:r>
              <a:rPr lang="en-US" altLang="en-US" dirty="0"/>
              <a:t>Name</a:t>
            </a:r>
          </a:p>
          <a:p>
            <a:pPr lvl="1" eaLnBrk="1" hangingPunct="1"/>
            <a:r>
              <a:rPr lang="en-US" altLang="en-US" dirty="0"/>
              <a:t>Address</a:t>
            </a:r>
          </a:p>
          <a:p>
            <a:pPr lvl="1" eaLnBrk="1" hangingPunct="1"/>
            <a:r>
              <a:rPr lang="en-US" altLang="en-US" dirty="0"/>
              <a:t>Value</a:t>
            </a:r>
          </a:p>
          <a:p>
            <a:pPr lvl="1" eaLnBrk="1" hangingPunct="1"/>
            <a:r>
              <a:rPr lang="en-US" altLang="en-US" dirty="0"/>
              <a:t>Type</a:t>
            </a:r>
          </a:p>
          <a:p>
            <a:pPr lvl="1" eaLnBrk="1" hangingPunct="1"/>
            <a:r>
              <a:rPr lang="en-US" altLang="en-US" dirty="0"/>
              <a:t>Lifetime</a:t>
            </a:r>
          </a:p>
          <a:p>
            <a:pPr lvl="1" eaLnBrk="1" hangingPunct="1"/>
            <a:r>
              <a:rPr lang="en-US" altLang="en-US" dirty="0"/>
              <a:t>Scope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ebesta">
  <a:themeElements>
    <a:clrScheme name="1_sebes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sebesta">
      <a:majorFont>
        <a:latin typeface="Lucida Sans Unicode"/>
        <a:ea typeface="Lucida Sans Unicode"/>
        <a:cs typeface="Lucida Sans Unicode"/>
      </a:majorFont>
      <a:minorFont>
        <a:latin typeface="Lucida Sans Unicode"/>
        <a:ea typeface="Lucida Sans Unicode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1_sebes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ebes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ebes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sebesta2</Template>
  <TotalTime>19850</TotalTime>
  <Words>3415</Words>
  <Application>Microsoft Macintosh PowerPoint</Application>
  <PresentationFormat>On-screen Show (4:3)</PresentationFormat>
  <Paragraphs>498</Paragraphs>
  <Slides>47</Slides>
  <Notes>35</Notes>
  <HiddenSlides>4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5" baseType="lpstr">
      <vt:lpstr>Arial</vt:lpstr>
      <vt:lpstr>Courier</vt:lpstr>
      <vt:lpstr>Courier New</vt:lpstr>
      <vt:lpstr>Helvetica</vt:lpstr>
      <vt:lpstr>Lucida Sans Unicode</vt:lpstr>
      <vt:lpstr>Menlo</vt:lpstr>
      <vt:lpstr>Times</vt:lpstr>
      <vt:lpstr>1_sebesta</vt:lpstr>
      <vt:lpstr>Chapter 5</vt:lpstr>
      <vt:lpstr>Chapter 5 Topics</vt:lpstr>
      <vt:lpstr>Introduction</vt:lpstr>
      <vt:lpstr>Names</vt:lpstr>
      <vt:lpstr>Names (continued)</vt:lpstr>
      <vt:lpstr>Names (continued)</vt:lpstr>
      <vt:lpstr>Names (continued)</vt:lpstr>
      <vt:lpstr>Names (continued)</vt:lpstr>
      <vt:lpstr>Variables</vt:lpstr>
      <vt:lpstr>Variables Attributes</vt:lpstr>
      <vt:lpstr>Variables Attributes (continued)</vt:lpstr>
      <vt:lpstr>The Concept of Binding</vt:lpstr>
      <vt:lpstr>Possible Binding Times</vt:lpstr>
      <vt:lpstr>Static and Dynamic Binding</vt:lpstr>
      <vt:lpstr>Type Binding</vt:lpstr>
      <vt:lpstr>Explicit/Implicit Type Declaration</vt:lpstr>
      <vt:lpstr>Explicit/Implicit Declaration (continued)</vt:lpstr>
      <vt:lpstr>Benefit of Implicit Typing </vt:lpstr>
      <vt:lpstr>Dynamic Type Binding</vt:lpstr>
      <vt:lpstr>Dynamic Type Binding</vt:lpstr>
      <vt:lpstr>Variable Attributes (continued)</vt:lpstr>
      <vt:lpstr>Categories of Variables by Lifetimes</vt:lpstr>
      <vt:lpstr>Categories of Variables by Lifetimes</vt:lpstr>
      <vt:lpstr>Categories of Variables by Lifetimes</vt:lpstr>
      <vt:lpstr>Categories of Variables by Lifetimes</vt:lpstr>
      <vt:lpstr>Variable Attributes: Scope</vt:lpstr>
      <vt:lpstr>Static Scope </vt:lpstr>
      <vt:lpstr>Scope (continued)</vt:lpstr>
      <vt:lpstr>Blocks  </vt:lpstr>
      <vt:lpstr>The LET Construct</vt:lpstr>
      <vt:lpstr>The LET Construct (continued)</vt:lpstr>
      <vt:lpstr>Declaration Order</vt:lpstr>
      <vt:lpstr>Declaration Order</vt:lpstr>
      <vt:lpstr>Declaration Order</vt:lpstr>
      <vt:lpstr>Declaration Order (continued)</vt:lpstr>
      <vt:lpstr>Global Scope</vt:lpstr>
      <vt:lpstr>Global Scope</vt:lpstr>
      <vt:lpstr>Global Scope (continued)</vt:lpstr>
      <vt:lpstr>Global Scope (continued)</vt:lpstr>
      <vt:lpstr>Evaluation of Static Scoping </vt:lpstr>
      <vt:lpstr>Dynamic Scope </vt:lpstr>
      <vt:lpstr>Scope Example</vt:lpstr>
      <vt:lpstr>Scope Example</vt:lpstr>
      <vt:lpstr>Scope and Lifetime</vt:lpstr>
      <vt:lpstr>Referencing Environments</vt:lpstr>
      <vt:lpstr>Named Constants</vt:lpstr>
      <vt:lpstr>Summary</vt:lpstr>
    </vt:vector>
  </TitlesOfParts>
  <Company>Pearson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David Garrett</dc:creator>
  <cp:lastModifiedBy>Zachary Kurmas</cp:lastModifiedBy>
  <cp:revision>78</cp:revision>
  <dcterms:created xsi:type="dcterms:W3CDTF">2003-08-01T12:29:19Z</dcterms:created>
  <dcterms:modified xsi:type="dcterms:W3CDTF">2023-01-28T16:39:43Z</dcterms:modified>
</cp:coreProperties>
</file>